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5.svg" ContentType="image/svg+xml"/>
  <Override PartName="/ppt/media/image37.svg" ContentType="image/svg+xml"/>
  <Override PartName="/ppt/media/image4.svg" ContentType="image/svg+xml"/>
  <Override PartName="/ppt/media/image42.svg" ContentType="image/svg+xml"/>
  <Override PartName="/ppt/media/image44.svg" ContentType="image/svg+xml"/>
  <Override PartName="/ppt/media/image46.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8288000" cy="10287000"/>
  <p:notesSz cx="6858000" cy="9144000"/>
  <p:embeddedFontLst>
    <p:embeddedFont>
      <p:font typeface="Josefin Sans Bold" panose="00000800000000000000"/>
      <p:bold r:id="rId30"/>
    </p:embeddedFont>
    <p:embeddedFont>
      <p:font typeface="Josefin Sans" panose="00000500000000000000"/>
      <p:regular r:id="rId31"/>
    </p:embeddedFont>
    <p:embeddedFont>
      <p:font typeface="Noto Serif Display" panose="02020502080505020204"/>
      <p:regular r:id="rId32"/>
    </p:embeddedFont>
    <p:embeddedFont>
      <p:font typeface="Josefin Sans Italics" panose="00000500000000000000"/>
      <p:italic r:id="rId33"/>
    </p:embeddedFont>
    <p:embeddedFont>
      <p:font typeface="Calibri" panose="020F0502020204030204" charset="0"/>
      <p:regular r:id="rId34"/>
      <p:bold r:id="rId35"/>
      <p:italic r:id="rId36"/>
      <p:boldItalic r:id="rId37"/>
    </p:embeddedFont>
    <p:embeddedFont>
      <p:font typeface="Fira Sans" panose="020B0503050000020004"/>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7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3" Type="http://schemas.openxmlformats.org/officeDocument/2006/relationships/slideLayout" Target="../slideLayouts/slideLayout7.xml"/><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sv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svg"/><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sv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svg"/><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svg"/><Relationship Id="rId1" Type="http://schemas.openxmlformats.org/officeDocument/2006/relationships/image" Target="../media/image4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geeksforgeeks.org/software-engineering-evolutionary-model/" TargetMode="External"/><Relationship Id="rId2" Type="http://schemas.openxmlformats.org/officeDocument/2006/relationships/hyperlink" Target="https://www.geeksforgeeks.org/software-engineering-prototyping-model/" TargetMode="External"/><Relationship Id="rId1" Type="http://schemas.openxmlformats.org/officeDocument/2006/relationships/hyperlink" Target="https://www.geeksforgeeks.org/software-engineering-classical-waterfall-mode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svg"/><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svg"/><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svg"/><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sv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sv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rot="0">
            <a:off x="8193228" y="1511787"/>
            <a:ext cx="9588690" cy="7263425"/>
            <a:chOff x="0" y="0"/>
            <a:chExt cx="12784920" cy="9684567"/>
          </a:xfrm>
        </p:grpSpPr>
        <p:sp>
          <p:nvSpPr>
            <p:cNvPr id="3" name="TextBox 3"/>
            <p:cNvSpPr txBox="1"/>
            <p:nvPr/>
          </p:nvSpPr>
          <p:spPr>
            <a:xfrm>
              <a:off x="0" y="3299734"/>
              <a:ext cx="12784920" cy="1463336"/>
            </a:xfrm>
            <a:prstGeom prst="rect">
              <a:avLst/>
            </a:prstGeom>
          </p:spPr>
          <p:txBody>
            <a:bodyPr lIns="0" tIns="0" rIns="0" bIns="0" rtlCol="0" anchor="t">
              <a:spAutoFit/>
            </a:bodyPr>
            <a:lstStyle/>
            <a:p>
              <a:pPr>
                <a:lnSpc>
                  <a:spcPts val="8370"/>
                </a:lnSpc>
              </a:pPr>
              <a:r>
                <a:rPr lang="en-US" sz="7475">
                  <a:solidFill>
                    <a:srgbClr val="94DDDE"/>
                  </a:solidFill>
                  <a:latin typeface="Josefin Sans Bold" panose="00000800000000000000"/>
                </a:rPr>
                <a:t>Nhóm 14</a:t>
              </a:r>
              <a:endParaRPr lang="en-US" sz="7475">
                <a:solidFill>
                  <a:srgbClr val="94DDDE"/>
                </a:solidFill>
                <a:latin typeface="Josefin Sans Bold" panose="00000800000000000000"/>
              </a:endParaRPr>
            </a:p>
          </p:txBody>
        </p:sp>
        <p:sp>
          <p:nvSpPr>
            <p:cNvPr id="4" name="TextBox 4"/>
            <p:cNvSpPr txBox="1"/>
            <p:nvPr/>
          </p:nvSpPr>
          <p:spPr>
            <a:xfrm>
              <a:off x="0" y="-100330"/>
              <a:ext cx="12784920" cy="2193290"/>
            </a:xfrm>
            <a:prstGeom prst="rect">
              <a:avLst/>
            </a:prstGeom>
          </p:spPr>
          <p:txBody>
            <a:bodyPr lIns="0" tIns="0" rIns="0" bIns="0" rtlCol="0" anchor="t">
              <a:spAutoFit/>
            </a:bodyPr>
            <a:lstStyle/>
            <a:p>
              <a:pPr>
                <a:lnSpc>
                  <a:spcPts val="6720"/>
                </a:lnSpc>
              </a:pPr>
              <a:r>
                <a:rPr lang="en-US" sz="4800" spc="892">
                  <a:solidFill>
                    <a:srgbClr val="F7B4A7"/>
                  </a:solidFill>
                  <a:latin typeface="Josefin Sans" panose="00000500000000000000"/>
                </a:rPr>
                <a:t>QUY TRÌNH </a:t>
              </a:r>
              <a:endParaRPr lang="en-US" sz="4800" spc="892">
                <a:solidFill>
                  <a:srgbClr val="F7B4A7"/>
                </a:solidFill>
                <a:latin typeface="Josefin Sans" panose="00000500000000000000"/>
              </a:endParaRPr>
            </a:p>
            <a:p>
              <a:pPr>
                <a:lnSpc>
                  <a:spcPts val="6720"/>
                </a:lnSpc>
              </a:pPr>
              <a:r>
                <a:rPr lang="en-US" sz="4800" spc="892">
                  <a:solidFill>
                    <a:srgbClr val="F7B4A7"/>
                  </a:solidFill>
                  <a:latin typeface="Josefin Sans" panose="00000500000000000000"/>
                </a:rPr>
                <a:t>PHÁT TRIỂN PHẦN MỀM</a:t>
              </a:r>
              <a:endParaRPr lang="en-US" sz="4800" spc="892">
                <a:solidFill>
                  <a:srgbClr val="F7B4A7"/>
                </a:solidFill>
                <a:latin typeface="Josefin Sans" panose="00000500000000000000"/>
              </a:endParaRPr>
            </a:p>
          </p:txBody>
        </p:sp>
        <p:sp>
          <p:nvSpPr>
            <p:cNvPr id="5" name="TextBox 5"/>
            <p:cNvSpPr txBox="1"/>
            <p:nvPr/>
          </p:nvSpPr>
          <p:spPr>
            <a:xfrm>
              <a:off x="0" y="5728940"/>
              <a:ext cx="12784920" cy="3961553"/>
            </a:xfrm>
            <a:prstGeom prst="rect">
              <a:avLst/>
            </a:prstGeom>
          </p:spPr>
          <p:txBody>
            <a:bodyPr lIns="0" tIns="0" rIns="0" bIns="0" rtlCol="0" anchor="t">
              <a:spAutoFit/>
            </a:bodyPr>
            <a:lstStyle/>
            <a:p>
              <a:pPr>
                <a:lnSpc>
                  <a:spcPts val="4760"/>
                </a:lnSpc>
              </a:pPr>
              <a:r>
                <a:rPr lang="en-US" sz="3400">
                  <a:solidFill>
                    <a:srgbClr val="94DDDE"/>
                  </a:solidFill>
                  <a:latin typeface="Josefin Sans" panose="00000500000000000000"/>
                </a:rPr>
                <a:t>21120505  - Bùi Thị Thanh Ngân</a:t>
              </a:r>
              <a:endParaRPr lang="en-US" sz="3400">
                <a:solidFill>
                  <a:srgbClr val="94DDDE"/>
                </a:solidFill>
                <a:latin typeface="Josefin Sans" panose="00000500000000000000"/>
              </a:endParaRPr>
            </a:p>
            <a:p>
              <a:pPr>
                <a:lnSpc>
                  <a:spcPts val="4760"/>
                </a:lnSpc>
              </a:pPr>
              <a:r>
                <a:rPr lang="en-US" sz="3400">
                  <a:solidFill>
                    <a:srgbClr val="94DDDE"/>
                  </a:solidFill>
                  <a:latin typeface="Josefin Sans" panose="00000500000000000000"/>
                </a:rPr>
                <a:t>21120600  - Nguyễn Thị Như Ý</a:t>
              </a:r>
              <a:endParaRPr lang="en-US" sz="3400">
                <a:solidFill>
                  <a:srgbClr val="94DDDE"/>
                </a:solidFill>
                <a:latin typeface="Josefin Sans" panose="00000500000000000000"/>
              </a:endParaRPr>
            </a:p>
            <a:p>
              <a:pPr>
                <a:lnSpc>
                  <a:spcPts val="4760"/>
                </a:lnSpc>
              </a:pPr>
              <a:r>
                <a:rPr lang="en-US" sz="3400">
                  <a:solidFill>
                    <a:srgbClr val="94DDDE"/>
                  </a:solidFill>
                  <a:latin typeface="Josefin Sans" panose="00000500000000000000"/>
                </a:rPr>
                <a:t>21120531   - Nguyễn Văn Phúc</a:t>
              </a:r>
              <a:endParaRPr lang="en-US" sz="3400">
                <a:solidFill>
                  <a:srgbClr val="94DDDE"/>
                </a:solidFill>
                <a:latin typeface="Josefin Sans" panose="00000500000000000000"/>
              </a:endParaRPr>
            </a:p>
            <a:p>
              <a:pPr>
                <a:lnSpc>
                  <a:spcPts val="4760"/>
                </a:lnSpc>
              </a:pPr>
              <a:r>
                <a:rPr lang="en-US" sz="3400">
                  <a:solidFill>
                    <a:srgbClr val="94DDDE"/>
                  </a:solidFill>
                  <a:latin typeface="Josefin Sans" panose="00000500000000000000"/>
                </a:rPr>
                <a:t>21120540  - Trần Tôn Bửu Quang</a:t>
              </a:r>
              <a:endParaRPr lang="en-US" sz="3400">
                <a:solidFill>
                  <a:srgbClr val="94DDDE"/>
                </a:solidFill>
                <a:latin typeface="Josefin Sans" panose="00000500000000000000"/>
              </a:endParaRPr>
            </a:p>
            <a:p>
              <a:pPr>
                <a:lnSpc>
                  <a:spcPts val="4760"/>
                </a:lnSpc>
              </a:pP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9791002" y="3226097"/>
            <a:ext cx="7721219" cy="6032203"/>
          </a:xfrm>
          <a:custGeom>
            <a:avLst/>
            <a:gdLst/>
            <a:ahLst/>
            <a:cxnLst/>
            <a:rect l="l" t="t" r="r" b="b"/>
            <a:pathLst>
              <a:path w="7721219" h="6032203">
                <a:moveTo>
                  <a:pt x="0" y="0"/>
                </a:moveTo>
                <a:lnTo>
                  <a:pt x="7721220" y="0"/>
                </a:lnTo>
                <a:lnTo>
                  <a:pt x="7721220" y="6032203"/>
                </a:lnTo>
                <a:lnTo>
                  <a:pt x="0" y="6032203"/>
                </a:lnTo>
                <a:lnTo>
                  <a:pt x="0" y="0"/>
                </a:lnTo>
                <a:close/>
              </a:path>
            </a:pathLst>
          </a:custGeom>
          <a:blipFill>
            <a:blip r:embed="rId1"/>
            <a:stretch>
              <a:fillRect/>
            </a:stretch>
          </a:blipFill>
        </p:spPr>
      </p:sp>
      <p:sp>
        <p:nvSpPr>
          <p:cNvPr id="3" name="TextBox 3"/>
          <p:cNvSpPr txBox="1"/>
          <p:nvPr/>
        </p:nvSpPr>
        <p:spPr>
          <a:xfrm>
            <a:off x="3590757" y="438150"/>
            <a:ext cx="11622881" cy="1076960"/>
          </a:xfrm>
          <a:prstGeom prst="rect">
            <a:avLst/>
          </a:prstGeom>
        </p:spPr>
        <p:txBody>
          <a:bodyPr lIns="0" tIns="0" rIns="0" bIns="0" rtlCol="0" anchor="t">
            <a:spAutoFit/>
          </a:bodyPr>
          <a:lstStyle/>
          <a:p>
            <a:pPr marL="647700" lvl="1" indent="0">
              <a:lnSpc>
                <a:spcPts val="8400"/>
              </a:lnSpc>
              <a:buFont typeface="Arial" panose="020B0604020202020204"/>
              <a:buNone/>
            </a:pPr>
            <a:r>
              <a:rPr lang="en-US" sz="6000">
                <a:solidFill>
                  <a:srgbClr val="F7B4A7"/>
                </a:solidFill>
                <a:latin typeface="Josefin Sans Bold" panose="00000800000000000000"/>
              </a:rPr>
              <a:t>1. Phân tích yêu cầu (Analysis)</a:t>
            </a:r>
            <a:endParaRPr lang="en-US" sz="6000">
              <a:solidFill>
                <a:srgbClr val="F7B4A7"/>
              </a:solidFill>
              <a:latin typeface="Josefin Sans Bold" panose="00000800000000000000"/>
            </a:endParaRPr>
          </a:p>
        </p:txBody>
      </p:sp>
      <p:sp>
        <p:nvSpPr>
          <p:cNvPr id="4" name="TextBox 4"/>
          <p:cNvSpPr txBox="1"/>
          <p:nvPr/>
        </p:nvSpPr>
        <p:spPr>
          <a:xfrm>
            <a:off x="639039" y="2852787"/>
            <a:ext cx="8115300" cy="4115562"/>
          </a:xfrm>
          <a:prstGeom prst="rect">
            <a:avLst/>
          </a:prstGeom>
        </p:spPr>
        <p:txBody>
          <a:bodyPr lIns="0" tIns="0" rIns="0" bIns="0" rtlCol="0" anchor="t">
            <a:spAutoFit/>
          </a:bodyPr>
          <a:lstStyle/>
          <a:p>
            <a:pPr marL="604520" lvl="1" indent="-302260">
              <a:lnSpc>
                <a:spcPts val="4705"/>
              </a:lnSpc>
              <a:buFont typeface="Arial" panose="020B0604020202020204"/>
              <a:buChar char="•"/>
            </a:pPr>
            <a:r>
              <a:rPr lang="en-US" sz="2800">
                <a:solidFill>
                  <a:srgbClr val="EFEFEF"/>
                </a:solidFill>
                <a:latin typeface="Josefin Sans" panose="00000500000000000000"/>
              </a:rPr>
              <a:t>Xác định các yêu cầu của khách hàng</a:t>
            </a:r>
            <a:endParaRPr lang="en-US" sz="2800">
              <a:solidFill>
                <a:srgbClr val="EFEFEF"/>
              </a:solidFill>
              <a:latin typeface="Josefin Sans" panose="00000500000000000000"/>
            </a:endParaRPr>
          </a:p>
          <a:p>
            <a:pPr>
              <a:lnSpc>
                <a:spcPts val="4705"/>
              </a:lnSpc>
            </a:pPr>
          </a:p>
          <a:p>
            <a:pPr marL="604520" lvl="1" indent="-302260">
              <a:lnSpc>
                <a:spcPts val="4705"/>
              </a:lnSpc>
              <a:buFont typeface="Arial" panose="020B0604020202020204"/>
              <a:buChar char="•"/>
            </a:pPr>
            <a:r>
              <a:rPr lang="en-US" sz="2800">
                <a:solidFill>
                  <a:srgbClr val="EFEFEF"/>
                </a:solidFill>
                <a:latin typeface="Josefin Sans" panose="00000500000000000000"/>
              </a:rPr>
              <a:t>Xác định các chức năng, tính năng và yêu cầu kĩ thuật cần thiết cho sản phẩm phần mềm</a:t>
            </a:r>
            <a:endParaRPr lang="en-US" sz="2800">
              <a:solidFill>
                <a:srgbClr val="EFEFEF"/>
              </a:solidFill>
              <a:latin typeface="Josefin Sans" panose="00000500000000000000"/>
            </a:endParaRPr>
          </a:p>
          <a:p>
            <a:pPr>
              <a:lnSpc>
                <a:spcPts val="4705"/>
              </a:lnSpc>
            </a:pPr>
          </a:p>
          <a:p>
            <a:pPr marL="604520" lvl="1" indent="-302260">
              <a:lnSpc>
                <a:spcPts val="4705"/>
              </a:lnSpc>
              <a:buFont typeface="Arial" panose="020B0604020202020204"/>
              <a:buChar char="•"/>
            </a:pPr>
            <a:r>
              <a:rPr lang="en-US" sz="2800">
                <a:solidFill>
                  <a:srgbClr val="EFEFEF"/>
                </a:solidFill>
                <a:latin typeface="Josefin Sans" panose="00000500000000000000"/>
              </a:rPr>
              <a:t>Các yêu cầu được phân tích này được ghi lại trong tài liệu đặc tả yêu cầu phần mềm (SRS). </a:t>
            </a:r>
            <a:endParaRPr lang="en-US" sz="2800">
              <a:solidFill>
                <a:srgbClr val="EFEFEF"/>
              </a:solidFill>
              <a:latin typeface="Josefin Sans" panose="00000500000000000000"/>
            </a:endParaRPr>
          </a:p>
        </p:txBody>
      </p:sp>
      <p:sp>
        <p:nvSpPr>
          <p:cNvPr id="5" name="TextBox 5"/>
          <p:cNvSpPr txBox="1"/>
          <p:nvPr/>
        </p:nvSpPr>
        <p:spPr>
          <a:xfrm>
            <a:off x="1566611" y="7387301"/>
            <a:ext cx="8317919" cy="2520315"/>
          </a:xfrm>
          <a:prstGeom prst="rect">
            <a:avLst/>
          </a:prstGeom>
        </p:spPr>
        <p:txBody>
          <a:bodyPr lIns="0" tIns="0" rIns="0" bIns="0" rtlCol="0" anchor="t">
            <a:spAutoFit/>
          </a:bodyPr>
          <a:lstStyle/>
          <a:p>
            <a:pPr>
              <a:lnSpc>
                <a:spcPts val="3360"/>
              </a:lnSpc>
            </a:pPr>
            <a:r>
              <a:rPr lang="en-US" sz="2400">
                <a:solidFill>
                  <a:srgbClr val="FFFFFF"/>
                </a:solidFill>
                <a:latin typeface="Josefin Sans" panose="00000500000000000000"/>
              </a:rPr>
              <a:t> </a:t>
            </a:r>
            <a:r>
              <a:rPr lang="en-US" sz="2400">
                <a:solidFill>
                  <a:srgbClr val="FFFFFF"/>
                </a:solidFill>
                <a:latin typeface="Josefin Sans Italics" panose="00000500000000000000"/>
              </a:rPr>
              <a:t>+ Tài liệu SRS đóng vai trò như một hợp đồng giữa nhóm phát triển và khách hàng. </a:t>
            </a:r>
            <a:endParaRPr lang="en-US" sz="2400">
              <a:solidFill>
                <a:srgbClr val="FFFFFF"/>
              </a:solidFill>
              <a:latin typeface="Josefin Sans Italics" panose="00000500000000000000"/>
            </a:endParaRPr>
          </a:p>
          <a:p>
            <a:pPr>
              <a:lnSpc>
                <a:spcPts val="3360"/>
              </a:lnSpc>
            </a:pPr>
          </a:p>
          <a:p>
            <a:pPr>
              <a:lnSpc>
                <a:spcPts val="3360"/>
              </a:lnSpc>
            </a:pPr>
            <a:r>
              <a:rPr lang="en-US" sz="2400">
                <a:solidFill>
                  <a:srgbClr val="FFFFFF"/>
                </a:solidFill>
                <a:latin typeface="Josefin Sans Italics" panose="00000500000000000000"/>
              </a:rPr>
              <a:t> + Mọi tranh chấp trong tương lai giữa khách hàng và nhà phát triển đều có thể được giải quyết bằng cách kiểm tra </a:t>
            </a:r>
            <a:endParaRPr lang="en-US" sz="2400">
              <a:solidFill>
                <a:srgbClr val="FFFFFF"/>
              </a:solidFill>
              <a:latin typeface="Josefin Sans Italics" panose="00000500000000000000"/>
            </a:endParaRPr>
          </a:p>
          <a:p>
            <a:pPr>
              <a:lnSpc>
                <a:spcPts val="3360"/>
              </a:lnSpc>
            </a:pPr>
            <a:r>
              <a:rPr lang="en-US" sz="2400">
                <a:solidFill>
                  <a:srgbClr val="FFFFFF"/>
                </a:solidFill>
                <a:latin typeface="Josefin Sans Italics" panose="00000500000000000000"/>
              </a:rPr>
              <a:t>tài liệu SRS.</a:t>
            </a:r>
            <a:endParaRPr lang="en-US" sz="2400">
              <a:solidFill>
                <a:srgbClr val="FFFFFF"/>
              </a:solidFill>
              <a:latin typeface="Josefin Sans Italics" panose="000005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463364" y="2909366"/>
            <a:ext cx="13361272" cy="2880000"/>
          </a:xfrm>
          <a:custGeom>
            <a:avLst/>
            <a:gdLst/>
            <a:ahLst/>
            <a:cxnLst/>
            <a:rect l="l" t="t" r="r" b="b"/>
            <a:pathLst>
              <a:path w="13361272" h="2880000">
                <a:moveTo>
                  <a:pt x="0" y="0"/>
                </a:moveTo>
                <a:lnTo>
                  <a:pt x="13361272" y="0"/>
                </a:lnTo>
                <a:lnTo>
                  <a:pt x="13361272" y="2880000"/>
                </a:lnTo>
                <a:lnTo>
                  <a:pt x="0" y="2880000"/>
                </a:lnTo>
                <a:lnTo>
                  <a:pt x="0" y="0"/>
                </a:lnTo>
                <a:close/>
              </a:path>
            </a:pathLst>
          </a:custGeom>
          <a:blipFill>
            <a:blip r:embed="rId1"/>
            <a:stretch>
              <a:fillRect t="-6134" b="-6134"/>
            </a:stretch>
          </a:blipFill>
        </p:spPr>
      </p:sp>
      <p:sp>
        <p:nvSpPr>
          <p:cNvPr id="3" name="TextBox 3"/>
          <p:cNvSpPr txBox="1"/>
          <p:nvPr/>
        </p:nvSpPr>
        <p:spPr>
          <a:xfrm>
            <a:off x="3633470" y="471170"/>
            <a:ext cx="10253980" cy="1435735"/>
          </a:xfrm>
          <a:prstGeom prst="rect">
            <a:avLst/>
          </a:prstGeom>
        </p:spPr>
        <p:txBody>
          <a:bodyPr wrap="square" lIns="0" tIns="0" rIns="0" bIns="0" rtlCol="0" anchor="t">
            <a:spAutoFit/>
          </a:bodyPr>
          <a:lstStyle/>
          <a:p>
            <a:pPr algn="ctr">
              <a:lnSpc>
                <a:spcPts val="11200"/>
              </a:lnSpc>
            </a:pPr>
            <a:r>
              <a:rPr lang="en-US" sz="8000">
                <a:solidFill>
                  <a:srgbClr val="F7B4A7"/>
                </a:solidFill>
                <a:latin typeface="Josefin Sans Bold" panose="00000800000000000000"/>
              </a:rPr>
              <a:t>2. Thiết kế (Design)</a:t>
            </a:r>
            <a:endParaRPr lang="en-US" sz="8000">
              <a:solidFill>
                <a:srgbClr val="F7B4A7"/>
              </a:solidFill>
              <a:latin typeface="Josefin Sans Bold" panose="00000800000000000000"/>
            </a:endParaRPr>
          </a:p>
        </p:txBody>
      </p:sp>
      <p:sp>
        <p:nvSpPr>
          <p:cNvPr id="4" name="TextBox 4"/>
          <p:cNvSpPr txBox="1"/>
          <p:nvPr/>
        </p:nvSpPr>
        <p:spPr>
          <a:xfrm>
            <a:off x="669017" y="6204135"/>
            <a:ext cx="16949966" cy="3743071"/>
          </a:xfrm>
          <a:prstGeom prst="rect">
            <a:avLst/>
          </a:prstGeom>
        </p:spPr>
        <p:txBody>
          <a:bodyPr lIns="0" tIns="0" rIns="0" bIns="0" rtlCol="0" anchor="t">
            <a:spAutoFit/>
          </a:bodyPr>
          <a:lstStyle/>
          <a:p>
            <a:pPr marL="604520" lvl="1" indent="-302260" algn="just">
              <a:lnSpc>
                <a:spcPts val="5010"/>
              </a:lnSpc>
              <a:buFont typeface="Arial" panose="020B0604020202020204"/>
              <a:buChar char="•"/>
            </a:pPr>
            <a:r>
              <a:rPr lang="en-US" sz="2800">
                <a:solidFill>
                  <a:srgbClr val="EFEFEF"/>
                </a:solidFill>
                <a:latin typeface="Josefin Sans" panose="00000500000000000000"/>
              </a:rPr>
              <a:t>Mục tiêu của giai đoạn này là chuyển đổi các yêu cầu thu được trong SRS thành định dạng có thể được mã hóa bằng ngôn ngữ lập trình. </a:t>
            </a:r>
            <a:endParaRPr lang="en-US" sz="2800">
              <a:solidFill>
                <a:srgbClr val="EFEFEF"/>
              </a:solidFill>
              <a:latin typeface="Josefin Sans" panose="00000500000000000000"/>
            </a:endParaRPr>
          </a:p>
          <a:p>
            <a:pPr algn="just">
              <a:lnSpc>
                <a:spcPts val="5010"/>
              </a:lnSpc>
            </a:pPr>
          </a:p>
          <a:p>
            <a:pPr marL="604520" lvl="1" indent="-302260" algn="just">
              <a:lnSpc>
                <a:spcPts val="5010"/>
              </a:lnSpc>
              <a:buFont typeface="Arial" panose="020B0604020202020204"/>
              <a:buChar char="•"/>
            </a:pPr>
            <a:r>
              <a:rPr lang="en-US" sz="2800">
                <a:solidFill>
                  <a:srgbClr val="EFEFEF"/>
                </a:solidFill>
                <a:latin typeface="Josefin Sans" panose="00000500000000000000"/>
              </a:rPr>
              <a:t>Bao gồm thiết kế chi tiết và cấp cao cũng như kiến ​​trúc phần mềm tổng thể. </a:t>
            </a:r>
            <a:endParaRPr lang="en-US" sz="2800">
              <a:solidFill>
                <a:srgbClr val="EFEFEF"/>
              </a:solidFill>
              <a:latin typeface="Josefin Sans" panose="00000500000000000000"/>
            </a:endParaRPr>
          </a:p>
          <a:p>
            <a:pPr algn="just">
              <a:lnSpc>
                <a:spcPts val="5010"/>
              </a:lnSpc>
            </a:pPr>
          </a:p>
          <a:p>
            <a:pPr marL="604520" lvl="1" indent="-302260" algn="just">
              <a:lnSpc>
                <a:spcPts val="5010"/>
              </a:lnSpc>
              <a:buFont typeface="Arial" panose="020B0604020202020204"/>
              <a:buChar char="•"/>
            </a:pPr>
            <a:r>
              <a:rPr lang="en-US" sz="2800">
                <a:solidFill>
                  <a:srgbClr val="EFEFEF"/>
                </a:solidFill>
                <a:latin typeface="Josefin Sans" panose="00000500000000000000"/>
              </a:rPr>
              <a:t>Tài liệu thiết kế phần mềm được sử dụng để ghi lại tất cả nỗ lực này (SDD)</a:t>
            </a:r>
            <a:endParaRPr lang="en-US" sz="2800">
              <a:solidFill>
                <a:srgbClr val="EFEFEF"/>
              </a:solidFill>
              <a:latin typeface="Josefin Sans"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9996018" y="2956479"/>
            <a:ext cx="7434602" cy="6288434"/>
          </a:xfrm>
          <a:custGeom>
            <a:avLst/>
            <a:gdLst/>
            <a:ahLst/>
            <a:cxnLst/>
            <a:rect l="l" t="t" r="r" b="b"/>
            <a:pathLst>
              <a:path w="7434602" h="6288434">
                <a:moveTo>
                  <a:pt x="0" y="0"/>
                </a:moveTo>
                <a:lnTo>
                  <a:pt x="7434602" y="0"/>
                </a:lnTo>
                <a:lnTo>
                  <a:pt x="7434602" y="6288434"/>
                </a:lnTo>
                <a:lnTo>
                  <a:pt x="0" y="6288434"/>
                </a:lnTo>
                <a:lnTo>
                  <a:pt x="0" y="0"/>
                </a:lnTo>
                <a:close/>
              </a:path>
            </a:pathLst>
          </a:custGeom>
          <a:blipFill>
            <a:blip r:embed="rId1"/>
            <a:stretch>
              <a:fillRect/>
            </a:stretch>
          </a:blipFill>
        </p:spPr>
      </p:sp>
      <p:sp>
        <p:nvSpPr>
          <p:cNvPr id="3" name="TextBox 3"/>
          <p:cNvSpPr txBox="1"/>
          <p:nvPr/>
        </p:nvSpPr>
        <p:spPr>
          <a:xfrm>
            <a:off x="2571378" y="471413"/>
            <a:ext cx="13145244" cy="1387474"/>
          </a:xfrm>
          <a:prstGeom prst="rect">
            <a:avLst/>
          </a:prstGeom>
        </p:spPr>
        <p:txBody>
          <a:bodyPr lIns="0" tIns="0" rIns="0" bIns="0" rtlCol="0" anchor="t">
            <a:spAutoFit/>
          </a:bodyPr>
          <a:lstStyle/>
          <a:p>
            <a:pPr algn="ctr">
              <a:lnSpc>
                <a:spcPts val="11200"/>
              </a:lnSpc>
            </a:pPr>
            <a:r>
              <a:rPr lang="en-US" sz="8000">
                <a:solidFill>
                  <a:srgbClr val="F7B4A7"/>
                </a:solidFill>
                <a:latin typeface="Josefin Sans Bold" panose="00000800000000000000"/>
              </a:rPr>
              <a:t>3. Lập trình (Development)</a:t>
            </a:r>
            <a:endParaRPr lang="en-US" sz="8000">
              <a:solidFill>
                <a:srgbClr val="F7B4A7"/>
              </a:solidFill>
              <a:latin typeface="Josefin Sans Bold" panose="00000800000000000000"/>
            </a:endParaRPr>
          </a:p>
        </p:txBody>
      </p:sp>
      <p:sp>
        <p:nvSpPr>
          <p:cNvPr id="4" name="TextBox 4"/>
          <p:cNvSpPr txBox="1"/>
          <p:nvPr/>
        </p:nvSpPr>
        <p:spPr>
          <a:xfrm>
            <a:off x="514352" y="6198056"/>
            <a:ext cx="9481665" cy="3046857"/>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2800">
                <a:solidFill>
                  <a:srgbClr val="FEFEFE"/>
                </a:solidFill>
                <a:latin typeface="Josefin Sans" panose="00000500000000000000"/>
              </a:rPr>
              <a:t>Trong giai đoạn này, thiết kế phần mềm được dịch sang mã nguồn bằng bất kỳ ngôn ngữ lập trình phù hợp nào. </a:t>
            </a:r>
            <a:endParaRPr lang="en-US" sz="2800">
              <a:solidFill>
                <a:srgbClr val="FEFEFE"/>
              </a:solidFill>
              <a:latin typeface="Josefin Sans" panose="00000500000000000000"/>
            </a:endParaRPr>
          </a:p>
          <a:p>
            <a:pPr>
              <a:lnSpc>
                <a:spcPts val="3920"/>
              </a:lnSpc>
            </a:pPr>
          </a:p>
          <a:p>
            <a:pPr marL="604520" lvl="1" indent="-302260">
              <a:lnSpc>
                <a:spcPts val="3920"/>
              </a:lnSpc>
              <a:buFont typeface="Arial" panose="020B0604020202020204"/>
              <a:buChar char="•"/>
            </a:pPr>
            <a:r>
              <a:rPr lang="en-US" sz="2800">
                <a:solidFill>
                  <a:srgbClr val="FEFEFE"/>
                </a:solidFill>
                <a:latin typeface="Josefin Sans" panose="00000500000000000000"/>
              </a:rPr>
              <a:t>Mỗi mô-đun được thiết kế đều được mã hóa. </a:t>
            </a:r>
            <a:endParaRPr lang="en-US" sz="2800">
              <a:solidFill>
                <a:srgbClr val="FEFEFE"/>
              </a:solidFill>
              <a:latin typeface="Josefin Sans" panose="00000500000000000000"/>
            </a:endParaRPr>
          </a:p>
          <a:p>
            <a:pPr>
              <a:lnSpc>
                <a:spcPts val="5065"/>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2900339" y="3475761"/>
            <a:ext cx="4987640" cy="4987640"/>
          </a:xfrm>
          <a:custGeom>
            <a:avLst/>
            <a:gdLst/>
            <a:ahLst/>
            <a:cxnLst/>
            <a:rect l="l" t="t" r="r" b="b"/>
            <a:pathLst>
              <a:path w="4987640" h="4987640">
                <a:moveTo>
                  <a:pt x="0" y="0"/>
                </a:moveTo>
                <a:lnTo>
                  <a:pt x="4987641" y="0"/>
                </a:lnTo>
                <a:lnTo>
                  <a:pt x="4987641" y="4987640"/>
                </a:lnTo>
                <a:lnTo>
                  <a:pt x="0" y="498764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4072905" y="362308"/>
            <a:ext cx="10142190" cy="1387474"/>
          </a:xfrm>
          <a:prstGeom prst="rect">
            <a:avLst/>
          </a:prstGeom>
        </p:spPr>
        <p:txBody>
          <a:bodyPr lIns="0" tIns="0" rIns="0" bIns="0" rtlCol="0" anchor="t">
            <a:spAutoFit/>
          </a:bodyPr>
          <a:lstStyle/>
          <a:p>
            <a:pPr algn="ctr">
              <a:lnSpc>
                <a:spcPts val="11200"/>
              </a:lnSpc>
            </a:pPr>
            <a:r>
              <a:rPr lang="en-US" sz="8000">
                <a:solidFill>
                  <a:srgbClr val="F7B4A7"/>
                </a:solidFill>
                <a:latin typeface="Josefin Sans Bold" panose="00000800000000000000"/>
              </a:rPr>
              <a:t>4. Kiểm thử (Testing)</a:t>
            </a:r>
            <a:endParaRPr lang="en-US" sz="8000">
              <a:solidFill>
                <a:srgbClr val="F7B4A7"/>
              </a:solidFill>
              <a:latin typeface="Josefin Sans Bold" panose="00000800000000000000"/>
            </a:endParaRPr>
          </a:p>
        </p:txBody>
      </p:sp>
      <p:sp>
        <p:nvSpPr>
          <p:cNvPr id="4" name="TextBox 4"/>
          <p:cNvSpPr txBox="1"/>
          <p:nvPr/>
        </p:nvSpPr>
        <p:spPr>
          <a:xfrm>
            <a:off x="703025" y="3157220"/>
            <a:ext cx="11445556" cy="1986280"/>
          </a:xfrm>
          <a:prstGeom prst="rect">
            <a:avLst/>
          </a:prstGeom>
        </p:spPr>
        <p:txBody>
          <a:bodyPr lIns="0" tIns="0" rIns="0" bIns="0" rtlCol="0" anchor="t">
            <a:spAutoFit/>
          </a:bodyPr>
          <a:lstStyle/>
          <a:p>
            <a:pPr marL="604520" lvl="1" indent="-302260" algn="just">
              <a:lnSpc>
                <a:spcPts val="3920"/>
              </a:lnSpc>
              <a:buFont typeface="Arial" panose="020B0604020202020204"/>
              <a:buChar char="•"/>
            </a:pPr>
            <a:r>
              <a:rPr lang="en-US" sz="2800">
                <a:solidFill>
                  <a:srgbClr val="FEFEFE"/>
                </a:solidFill>
                <a:latin typeface="Josefin Sans" panose="00000500000000000000"/>
              </a:rPr>
              <a:t>Tester tạo test case từ file yêu cầu của BA</a:t>
            </a:r>
            <a:endParaRPr lang="en-US" sz="2800">
              <a:solidFill>
                <a:srgbClr val="FEFEFE"/>
              </a:solidFill>
              <a:latin typeface="Josefin Sans" panose="00000500000000000000"/>
            </a:endParaRPr>
          </a:p>
          <a:p>
            <a:pPr marL="604520" lvl="1" indent="-302260" algn="just">
              <a:lnSpc>
                <a:spcPts val="3920"/>
              </a:lnSpc>
              <a:buFont typeface="Arial" panose="020B0604020202020204"/>
              <a:buChar char="•"/>
            </a:pPr>
            <a:r>
              <a:rPr lang="en-US" sz="2800">
                <a:solidFill>
                  <a:srgbClr val="FEFEFE"/>
                </a:solidFill>
                <a:latin typeface="Josefin Sans" panose="00000500000000000000"/>
              </a:rPr>
              <a:t>Bám sát tiêu chí đảm bảo đúng và đủ yêu cầu</a:t>
            </a:r>
            <a:endParaRPr lang="en-US" sz="2800">
              <a:solidFill>
                <a:srgbClr val="FEFEFE"/>
              </a:solidFill>
              <a:latin typeface="Josefin Sans" panose="00000500000000000000"/>
            </a:endParaRPr>
          </a:p>
          <a:p>
            <a:pPr marL="604520" lvl="1" indent="-302260" algn="just">
              <a:lnSpc>
                <a:spcPts val="3920"/>
              </a:lnSpc>
              <a:buFont typeface="Arial" panose="020B0604020202020204"/>
              <a:buChar char="•"/>
            </a:pPr>
            <a:r>
              <a:rPr lang="en-US" sz="2800">
                <a:solidFill>
                  <a:srgbClr val="FEFEFE"/>
                </a:solidFill>
                <a:latin typeface="Josefin Sans" panose="00000500000000000000"/>
              </a:rPr>
              <a:t>Kiểm thử phần mềm theo test case và logbug cho dev fix</a:t>
            </a:r>
            <a:endParaRPr lang="en-US" sz="2800">
              <a:solidFill>
                <a:srgbClr val="FEFEFE"/>
              </a:solidFill>
              <a:latin typeface="Josefin Sans" panose="00000500000000000000"/>
            </a:endParaRPr>
          </a:p>
          <a:p>
            <a:pPr marL="604520" lvl="1" indent="-302260" algn="just">
              <a:lnSpc>
                <a:spcPts val="3920"/>
              </a:lnSpc>
              <a:buFont typeface="Arial" panose="020B0604020202020204"/>
              <a:buChar char="•"/>
            </a:pPr>
            <a:r>
              <a:rPr lang="en-US" sz="2800">
                <a:solidFill>
                  <a:srgbClr val="FEFEFE"/>
                </a:solidFill>
                <a:latin typeface="Josefin Sans" panose="00000500000000000000"/>
              </a:rPr>
              <a:t>Kiểm thử hệ thống bao gồm ba loại hoạt động kiểm thử khác nhau:</a:t>
            </a:r>
            <a:endParaRPr lang="en-US" sz="2800">
              <a:solidFill>
                <a:srgbClr val="FEFEFE"/>
              </a:solidFill>
              <a:latin typeface="Josefin Sans" panose="00000500000000000000"/>
            </a:endParaRPr>
          </a:p>
        </p:txBody>
      </p:sp>
      <p:sp>
        <p:nvSpPr>
          <p:cNvPr id="5" name="TextBox 5"/>
          <p:cNvSpPr txBox="1"/>
          <p:nvPr/>
        </p:nvSpPr>
        <p:spPr>
          <a:xfrm>
            <a:off x="1387193" y="5729091"/>
            <a:ext cx="11118241" cy="2734310"/>
          </a:xfrm>
          <a:prstGeom prst="rect">
            <a:avLst/>
          </a:prstGeom>
        </p:spPr>
        <p:txBody>
          <a:bodyPr lIns="0" tIns="0" rIns="0" bIns="0" rtlCol="0" anchor="t">
            <a:spAutoFit/>
          </a:bodyPr>
          <a:lstStyle/>
          <a:p>
            <a:pPr marL="561340" lvl="1" indent="-280670">
              <a:lnSpc>
                <a:spcPts val="3640"/>
              </a:lnSpc>
              <a:buFont typeface="Arial" panose="020B0604020202020204"/>
              <a:buChar char="•"/>
            </a:pPr>
            <a:r>
              <a:rPr lang="en-US" sz="2600">
                <a:solidFill>
                  <a:srgbClr val="FFFFFF"/>
                </a:solidFill>
                <a:latin typeface="Josefin Sans" panose="00000500000000000000"/>
              </a:rPr>
              <a:t> Alpha testing: là thử nghiệm hệ thống được thực hiện bởi nhóm phát triển.</a:t>
            </a:r>
            <a:endParaRPr lang="en-US" sz="2600">
              <a:solidFill>
                <a:srgbClr val="FFFFFF"/>
              </a:solidFill>
              <a:latin typeface="Josefin Sans" panose="00000500000000000000"/>
            </a:endParaRPr>
          </a:p>
          <a:p>
            <a:pPr>
              <a:lnSpc>
                <a:spcPts val="3640"/>
              </a:lnSpc>
            </a:pPr>
            <a:r>
              <a:rPr lang="en-US" sz="2600">
                <a:solidFill>
                  <a:srgbClr val="FFFFFF"/>
                </a:solidFill>
                <a:latin typeface="Josefin Sans" panose="00000500000000000000"/>
              </a:rPr>
              <a:t>    2. </a:t>
            </a:r>
            <a:r>
              <a:rPr lang="en-US" sz="2600">
                <a:solidFill>
                  <a:srgbClr val="FFFFFF"/>
                </a:solidFill>
                <a:latin typeface="Josefin Sans" panose="00000500000000000000"/>
              </a:rPr>
              <a:t> Beta testing: là thử nghiệm hệ thống được thực hiện bởi một nhóm khách hàng.</a:t>
            </a:r>
            <a:endParaRPr lang="en-US" sz="2600">
              <a:solidFill>
                <a:srgbClr val="FFFFFF"/>
              </a:solidFill>
              <a:latin typeface="Josefin Sans" panose="00000500000000000000"/>
            </a:endParaRPr>
          </a:p>
          <a:p>
            <a:pPr>
              <a:lnSpc>
                <a:spcPts val="3640"/>
              </a:lnSpc>
            </a:pPr>
            <a:r>
              <a:rPr lang="en-US" sz="2600">
                <a:solidFill>
                  <a:srgbClr val="FFFFFF"/>
                </a:solidFill>
                <a:latin typeface="Josefin Sans" panose="00000500000000000000"/>
              </a:rPr>
              <a:t>    3. </a:t>
            </a:r>
            <a:r>
              <a:rPr lang="en-US" sz="2600">
                <a:solidFill>
                  <a:srgbClr val="FFFFFF"/>
                </a:solidFill>
                <a:latin typeface="Josefin Sans" panose="00000500000000000000"/>
              </a:rPr>
              <a:t> Acceptance testing: Sau khi phần mềm được giao, khách hàng xác định xem nên chấp nhận phần mềm được giao hay từ chối nó.</a:t>
            </a:r>
            <a:endParaRPr lang="en-US" sz="2600">
              <a:solidFill>
                <a:srgbClr val="FFFFFF"/>
              </a:solidFill>
              <a:latin typeface="Josefin Sans"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2612103" y="395895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2839648" y="701244"/>
            <a:ext cx="12889260" cy="1387474"/>
          </a:xfrm>
          <a:prstGeom prst="rect">
            <a:avLst/>
          </a:prstGeom>
        </p:spPr>
        <p:txBody>
          <a:bodyPr lIns="0" tIns="0" rIns="0" bIns="0" rtlCol="0" anchor="t">
            <a:spAutoFit/>
          </a:bodyPr>
          <a:lstStyle/>
          <a:p>
            <a:pPr algn="ctr">
              <a:lnSpc>
                <a:spcPts val="11200"/>
              </a:lnSpc>
            </a:pPr>
            <a:r>
              <a:rPr lang="en-US" sz="8000">
                <a:solidFill>
                  <a:srgbClr val="F7B4A7"/>
                </a:solidFill>
                <a:latin typeface="Josefin Sans Bold" panose="00000800000000000000"/>
              </a:rPr>
              <a:t>5. Triển khai (Deployment)</a:t>
            </a:r>
            <a:endParaRPr lang="en-US" sz="8000">
              <a:solidFill>
                <a:srgbClr val="F7B4A7"/>
              </a:solidFill>
              <a:latin typeface="Josefin Sans Bold" panose="00000800000000000000"/>
            </a:endParaRPr>
          </a:p>
        </p:txBody>
      </p:sp>
      <p:sp>
        <p:nvSpPr>
          <p:cNvPr id="4" name="TextBox 4"/>
          <p:cNvSpPr txBox="1"/>
          <p:nvPr/>
        </p:nvSpPr>
        <p:spPr>
          <a:xfrm>
            <a:off x="1028700" y="4514300"/>
            <a:ext cx="10900413" cy="2976880"/>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2800">
                <a:solidFill>
                  <a:srgbClr val="EFEFEF"/>
                </a:solidFill>
                <a:latin typeface="Josefin Sans" panose="00000500000000000000"/>
              </a:rPr>
              <a:t>Sau khi sản phẩm phần mềm đã được kiểm tra và chấp nhận, nó sẽ được triển khai và đưa vào hoạt động</a:t>
            </a:r>
            <a:endParaRPr lang="en-US" sz="2800">
              <a:solidFill>
                <a:srgbClr val="EFEFEF"/>
              </a:solidFill>
              <a:latin typeface="Josefin Sans" panose="00000500000000000000"/>
            </a:endParaRPr>
          </a:p>
          <a:p>
            <a:pPr>
              <a:lnSpc>
                <a:spcPts val="3920"/>
              </a:lnSpc>
            </a:pPr>
          </a:p>
          <a:p>
            <a:pPr marL="604520" lvl="1" indent="-302260">
              <a:lnSpc>
                <a:spcPts val="3920"/>
              </a:lnSpc>
              <a:buFont typeface="Arial" panose="020B0604020202020204"/>
              <a:buChar char="•"/>
            </a:pPr>
            <a:r>
              <a:rPr lang="en-US" sz="2800">
                <a:solidFill>
                  <a:srgbClr val="EFEFEF"/>
                </a:solidFill>
                <a:latin typeface="Josefin Sans" panose="00000500000000000000"/>
              </a:rPr>
              <a:t>Tạo môi trường cần thiết để chạy được sản phẩm</a:t>
            </a:r>
            <a:endParaRPr lang="en-US" sz="2800">
              <a:solidFill>
                <a:srgbClr val="EFEFEF"/>
              </a:solidFill>
              <a:latin typeface="Josefin Sans" panose="00000500000000000000"/>
            </a:endParaRPr>
          </a:p>
          <a:p>
            <a:pPr>
              <a:lnSpc>
                <a:spcPts val="3920"/>
              </a:lnSpc>
            </a:pPr>
          </a:p>
          <a:p>
            <a:pPr marL="604520" lvl="1" indent="-302260">
              <a:lnSpc>
                <a:spcPts val="3920"/>
              </a:lnSpc>
              <a:buFont typeface="Arial" panose="020B0604020202020204"/>
              <a:buChar char="•"/>
            </a:pPr>
            <a:r>
              <a:rPr lang="en-US" sz="2800">
                <a:solidFill>
                  <a:srgbClr val="EFEFEF"/>
                </a:solidFill>
                <a:latin typeface="Josefin Sans" panose="00000500000000000000"/>
              </a:rPr>
              <a:t>Tạo tài liệu hướng dẫn cài đặt, sử dụng sản phẩm</a:t>
            </a:r>
            <a:endParaRPr lang="en-US" sz="2800">
              <a:solidFill>
                <a:srgbClr val="EFEFEF"/>
              </a:solidFill>
              <a:latin typeface="Josefin Sans"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413421" y="2930245"/>
            <a:ext cx="6874579" cy="6212901"/>
          </a:xfrm>
          <a:custGeom>
            <a:avLst/>
            <a:gdLst/>
            <a:ahLst/>
            <a:cxnLst/>
            <a:rect l="l" t="t" r="r" b="b"/>
            <a:pathLst>
              <a:path w="6874579" h="6212901">
                <a:moveTo>
                  <a:pt x="0" y="0"/>
                </a:moveTo>
                <a:lnTo>
                  <a:pt x="6874579" y="0"/>
                </a:lnTo>
                <a:lnTo>
                  <a:pt x="6874579" y="6212901"/>
                </a:lnTo>
                <a:lnTo>
                  <a:pt x="0" y="6212901"/>
                </a:lnTo>
                <a:lnTo>
                  <a:pt x="0" y="0"/>
                </a:lnTo>
                <a:close/>
              </a:path>
            </a:pathLst>
          </a:custGeom>
          <a:blipFill>
            <a:blip r:embed="rId1"/>
            <a:stretch>
              <a:fillRect/>
            </a:stretch>
          </a:blipFill>
        </p:spPr>
      </p:sp>
      <p:sp>
        <p:nvSpPr>
          <p:cNvPr id="3" name="TextBox 3"/>
          <p:cNvSpPr txBox="1"/>
          <p:nvPr/>
        </p:nvSpPr>
        <p:spPr>
          <a:xfrm>
            <a:off x="3218483" y="502586"/>
            <a:ext cx="11851035" cy="1387474"/>
          </a:xfrm>
          <a:prstGeom prst="rect">
            <a:avLst/>
          </a:prstGeom>
        </p:spPr>
        <p:txBody>
          <a:bodyPr lIns="0" tIns="0" rIns="0" bIns="0" rtlCol="0" anchor="t">
            <a:spAutoFit/>
          </a:bodyPr>
          <a:lstStyle/>
          <a:p>
            <a:pPr algn="ctr">
              <a:lnSpc>
                <a:spcPts val="11200"/>
              </a:lnSpc>
            </a:pPr>
            <a:r>
              <a:rPr lang="en-US" sz="8000">
                <a:solidFill>
                  <a:srgbClr val="FDCCC8"/>
                </a:solidFill>
                <a:latin typeface="Josefin Sans Bold" panose="00000800000000000000"/>
              </a:rPr>
              <a:t>6. Bảo trì (Maintenance)</a:t>
            </a:r>
            <a:endParaRPr lang="en-US" sz="8000">
              <a:solidFill>
                <a:srgbClr val="FDCCC8"/>
              </a:solidFill>
              <a:latin typeface="Josefin Sans Bold" panose="00000800000000000000"/>
            </a:endParaRPr>
          </a:p>
        </p:txBody>
      </p:sp>
      <p:sp>
        <p:nvSpPr>
          <p:cNvPr id="4" name="TextBox 4"/>
          <p:cNvSpPr txBox="1"/>
          <p:nvPr/>
        </p:nvSpPr>
        <p:spPr>
          <a:xfrm>
            <a:off x="187037" y="2451700"/>
            <a:ext cx="11632593" cy="2957830"/>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2800">
                <a:solidFill>
                  <a:srgbClr val="FEFEFE"/>
                </a:solidFill>
                <a:latin typeface="Fira Sans" panose="020B0503050000020004"/>
              </a:rPr>
              <a:t>Là giai đoạn quan trọng nhất của vòng đời phần mềm.</a:t>
            </a:r>
            <a:endParaRPr lang="en-US" sz="2800">
              <a:solidFill>
                <a:srgbClr val="FEFEFE"/>
              </a:solidFill>
              <a:latin typeface="Fira Sans" panose="020B0503050000020004"/>
            </a:endParaRPr>
          </a:p>
          <a:p>
            <a:pPr>
              <a:lnSpc>
                <a:spcPts val="3920"/>
              </a:lnSpc>
            </a:pPr>
            <a:r>
              <a:rPr lang="en-US" sz="2800">
                <a:solidFill>
                  <a:srgbClr val="FEFEFE"/>
                </a:solidFill>
                <a:latin typeface="Fira Sans" panose="020B0503050000020004"/>
              </a:rPr>
              <a:t> </a:t>
            </a:r>
            <a:endParaRPr lang="en-US" sz="2800">
              <a:solidFill>
                <a:srgbClr val="FEFEFE"/>
              </a:solidFill>
              <a:latin typeface="Fira Sans" panose="020B0503050000020004"/>
            </a:endParaRPr>
          </a:p>
          <a:p>
            <a:pPr marL="604520" lvl="1" indent="-302260">
              <a:lnSpc>
                <a:spcPts val="3920"/>
              </a:lnSpc>
              <a:buFont typeface="Arial" panose="020B0604020202020204"/>
              <a:buChar char="•"/>
            </a:pPr>
            <a:r>
              <a:rPr lang="en-US" sz="2800">
                <a:solidFill>
                  <a:srgbClr val="FEFEFE"/>
                </a:solidFill>
                <a:latin typeface="Fira Sans" panose="020B0503050000020004"/>
              </a:rPr>
              <a:t>Công sức dành cho việc bảo trì chiếm 60% tổng công sức bỏ ra để phát triển một phần mềm đầy đủ. </a:t>
            </a:r>
            <a:endParaRPr lang="en-US" sz="2800">
              <a:solidFill>
                <a:srgbClr val="FEFEFE"/>
              </a:solidFill>
              <a:latin typeface="Fira Sans" panose="020B0503050000020004"/>
            </a:endParaRPr>
          </a:p>
          <a:p>
            <a:pPr>
              <a:lnSpc>
                <a:spcPts val="3920"/>
              </a:lnSpc>
            </a:pPr>
          </a:p>
          <a:p>
            <a:pPr marL="604520" lvl="1" indent="-302260">
              <a:lnSpc>
                <a:spcPts val="3920"/>
              </a:lnSpc>
              <a:buFont typeface="Arial" panose="020B0604020202020204"/>
              <a:buChar char="•"/>
            </a:pPr>
            <a:r>
              <a:rPr lang="en-US" sz="2800">
                <a:solidFill>
                  <a:srgbClr val="FEFEFE"/>
                </a:solidFill>
                <a:latin typeface="Fira Sans" panose="020B0503050000020004"/>
              </a:rPr>
              <a:t>Về cơ bản có ba loại bảo trì:</a:t>
            </a:r>
            <a:endParaRPr lang="en-US" sz="2800">
              <a:solidFill>
                <a:srgbClr val="FEFEFE"/>
              </a:solidFill>
              <a:latin typeface="Fira Sans" panose="020B0503050000020004"/>
            </a:endParaRPr>
          </a:p>
        </p:txBody>
      </p:sp>
      <p:sp>
        <p:nvSpPr>
          <p:cNvPr id="5" name="TextBox 5"/>
          <p:cNvSpPr txBox="1"/>
          <p:nvPr/>
        </p:nvSpPr>
        <p:spPr>
          <a:xfrm>
            <a:off x="623457" y="5757627"/>
            <a:ext cx="11632593" cy="4105910"/>
          </a:xfrm>
          <a:prstGeom prst="rect">
            <a:avLst/>
          </a:prstGeom>
        </p:spPr>
        <p:txBody>
          <a:bodyPr lIns="0" tIns="0" rIns="0" bIns="0" rtlCol="0" anchor="t">
            <a:spAutoFit/>
          </a:bodyPr>
          <a:lstStyle/>
          <a:p>
            <a:pPr marL="561340" lvl="1" indent="-280670">
              <a:lnSpc>
                <a:spcPts val="3640"/>
              </a:lnSpc>
              <a:buFont typeface="Arial" panose="020B0604020202020204"/>
              <a:buChar char="•"/>
            </a:pPr>
            <a:r>
              <a:rPr lang="en-US" sz="2600">
                <a:solidFill>
                  <a:srgbClr val="FEFEFE"/>
                </a:solidFill>
                <a:latin typeface="Josefin Sans" panose="00000500000000000000"/>
              </a:rPr>
              <a:t>Corrective maintenance: được thực hiện để sửa các lỗi không được phát hiện trong giai đoạn phát triển sản phẩm.</a:t>
            </a:r>
            <a:endParaRPr lang="en-US" sz="2600">
              <a:solidFill>
                <a:srgbClr val="FEFEFE"/>
              </a:solidFill>
              <a:latin typeface="Josefin Sans" panose="00000500000000000000"/>
            </a:endParaRPr>
          </a:p>
          <a:p>
            <a:pPr>
              <a:lnSpc>
                <a:spcPts val="3640"/>
              </a:lnSpc>
            </a:pPr>
          </a:p>
          <a:p>
            <a:pPr>
              <a:lnSpc>
                <a:spcPts val="3640"/>
              </a:lnSpc>
            </a:pPr>
            <a:r>
              <a:rPr lang="en-US" sz="2600">
                <a:solidFill>
                  <a:srgbClr val="FEFEFE"/>
                </a:solidFill>
                <a:latin typeface="Josefin Sans" panose="00000500000000000000"/>
              </a:rPr>
              <a:t>    2. </a:t>
            </a:r>
            <a:r>
              <a:rPr lang="en-US" sz="2600">
                <a:solidFill>
                  <a:srgbClr val="FEFEFE"/>
                </a:solidFill>
                <a:latin typeface="Josefin Sans" panose="00000500000000000000"/>
              </a:rPr>
              <a:t>Perfective maintenance: được thực hiện để nâng cao các chức năng của   hệ thống dựa trên yêu cầu của khách hàng.</a:t>
            </a:r>
            <a:endParaRPr lang="en-US" sz="2600">
              <a:solidFill>
                <a:srgbClr val="FEFEFE"/>
              </a:solidFill>
              <a:latin typeface="Josefin Sans" panose="00000500000000000000"/>
            </a:endParaRPr>
          </a:p>
          <a:p>
            <a:pPr>
              <a:lnSpc>
                <a:spcPts val="3640"/>
              </a:lnSpc>
            </a:pPr>
          </a:p>
          <a:p>
            <a:pPr>
              <a:lnSpc>
                <a:spcPts val="3640"/>
              </a:lnSpc>
            </a:pPr>
            <a:r>
              <a:rPr lang="en-US" sz="2600">
                <a:solidFill>
                  <a:srgbClr val="FEFEFE"/>
                </a:solidFill>
                <a:latin typeface="Josefin Sans" panose="00000500000000000000"/>
              </a:rPr>
              <a:t>    3. </a:t>
            </a:r>
            <a:r>
              <a:rPr lang="en-US" sz="2600">
                <a:solidFill>
                  <a:srgbClr val="FEFEFE"/>
                </a:solidFill>
                <a:latin typeface="Josefin Sans" panose="00000500000000000000"/>
              </a:rPr>
              <a:t>Adaptive maintenance: được yêu cầu để chuyển phần mềm sang hoạt động trong môi trường mới, chẳng hạn như làm việc trên nền tảng máy tính mới hoặc với hệ điều hành mới.</a:t>
            </a:r>
            <a:endParaRPr lang="en-US" sz="2600">
              <a:solidFill>
                <a:srgbClr val="FEFEFE"/>
              </a:solidFill>
              <a:latin typeface="Josefin Sans" panose="000005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4584292" y="549345"/>
            <a:ext cx="9337625" cy="1387474"/>
          </a:xfrm>
          <a:prstGeom prst="rect">
            <a:avLst/>
          </a:prstGeom>
        </p:spPr>
        <p:txBody>
          <a:bodyPr lIns="0" tIns="0" rIns="0" bIns="0" rtlCol="0" anchor="t">
            <a:spAutoFit/>
          </a:bodyPr>
          <a:lstStyle/>
          <a:p>
            <a:pPr algn="ctr">
              <a:lnSpc>
                <a:spcPts val="11200"/>
              </a:lnSpc>
            </a:pPr>
            <a:r>
              <a:rPr lang="en-US" sz="8000">
                <a:solidFill>
                  <a:srgbClr val="F7B4A7"/>
                </a:solidFill>
                <a:latin typeface="Josefin Sans Bold" panose="00000800000000000000"/>
              </a:rPr>
              <a:t>Quy trình tiến hóa </a:t>
            </a:r>
            <a:endParaRPr lang="en-US" sz="8000">
              <a:solidFill>
                <a:srgbClr val="F7B4A7"/>
              </a:solidFill>
              <a:latin typeface="Josefin Sans Bold" panose="00000800000000000000"/>
            </a:endParaRPr>
          </a:p>
        </p:txBody>
      </p:sp>
      <p:sp>
        <p:nvSpPr>
          <p:cNvPr id="3" name="TextBox 3"/>
          <p:cNvSpPr txBox="1"/>
          <p:nvPr/>
        </p:nvSpPr>
        <p:spPr>
          <a:xfrm>
            <a:off x="1691128" y="3373027"/>
            <a:ext cx="14905744" cy="5758307"/>
          </a:xfrm>
          <a:prstGeom prst="rect">
            <a:avLst/>
          </a:prstGeom>
        </p:spPr>
        <p:txBody>
          <a:bodyPr lIns="0" tIns="0" rIns="0" bIns="0" rtlCol="0" anchor="t">
            <a:spAutoFit/>
          </a:bodyPr>
          <a:lstStyle/>
          <a:p>
            <a:pPr marL="604520" lvl="1" indent="-302260" algn="just">
              <a:lnSpc>
                <a:spcPts val="4145"/>
              </a:lnSpc>
              <a:buFont typeface="Arial" panose="020B0604020202020204"/>
              <a:buChar char="•"/>
            </a:pPr>
            <a:r>
              <a:rPr lang="en-US" sz="2800">
                <a:solidFill>
                  <a:srgbClr val="EFEFEF"/>
                </a:solidFill>
                <a:latin typeface="Josefin Sans" panose="00000500000000000000"/>
              </a:rPr>
              <a:t>Là một quy trình phát triển phần mềm bao gồm việc tạo ra mẫu ban đầu của sản phẩm phần mềm trước khi phát triển sản phẩm cuối cùng. </a:t>
            </a:r>
            <a:endParaRPr lang="en-US" sz="2800">
              <a:solidFill>
                <a:srgbClr val="EFEFEF"/>
              </a:solidFill>
              <a:latin typeface="Josefin Sans" panose="00000500000000000000"/>
            </a:endParaRPr>
          </a:p>
          <a:p>
            <a:pPr algn="just">
              <a:lnSpc>
                <a:spcPts val="4145"/>
              </a:lnSpc>
            </a:pPr>
          </a:p>
          <a:p>
            <a:pPr marL="604520" lvl="1" indent="-302260" algn="just">
              <a:lnSpc>
                <a:spcPts val="4145"/>
              </a:lnSpc>
              <a:buFont typeface="Arial" panose="020B0604020202020204"/>
              <a:buChar char="•"/>
            </a:pPr>
            <a:r>
              <a:rPr lang="en-US" sz="2800">
                <a:solidFill>
                  <a:srgbClr val="EFEFEF"/>
                </a:solidFill>
                <a:latin typeface="Josefin Sans" panose="00000500000000000000"/>
              </a:rPr>
              <a:t>Là một mô hình hoạt động của sản phẩm phần mềm có thể được sử dụng để thu thập phản hồi và cải tiến thiết kế trước khi sản phẩm cuối cùng được phát triển. </a:t>
            </a:r>
            <a:endParaRPr lang="en-US" sz="2800">
              <a:solidFill>
                <a:srgbClr val="EFEFEF"/>
              </a:solidFill>
              <a:latin typeface="Josefin Sans" panose="00000500000000000000"/>
            </a:endParaRPr>
          </a:p>
          <a:p>
            <a:pPr algn="just">
              <a:lnSpc>
                <a:spcPts val="4145"/>
              </a:lnSpc>
            </a:pPr>
          </a:p>
          <a:p>
            <a:pPr marL="604520" lvl="1" indent="-302260" algn="just">
              <a:lnSpc>
                <a:spcPts val="4145"/>
              </a:lnSpc>
              <a:buFont typeface="Arial" panose="020B0604020202020204"/>
              <a:buChar char="•"/>
            </a:pPr>
            <a:r>
              <a:rPr lang="en-US" sz="2800">
                <a:solidFill>
                  <a:srgbClr val="EFEFEF"/>
                </a:solidFill>
                <a:latin typeface="Josefin Sans" panose="00000500000000000000"/>
              </a:rPr>
              <a:t>Đặc biệt hữu ích cho các dự án mà yêu cầu chưa được xác định rõ ràng hoặc có thể thay đổi theo thời gian. </a:t>
            </a:r>
            <a:endParaRPr lang="en-US" sz="2800">
              <a:solidFill>
                <a:srgbClr val="EFEFEF"/>
              </a:solidFill>
              <a:latin typeface="Josefin Sans" panose="00000500000000000000"/>
            </a:endParaRPr>
          </a:p>
          <a:p>
            <a:pPr algn="just">
              <a:lnSpc>
                <a:spcPts val="4145"/>
              </a:lnSpc>
            </a:pPr>
          </a:p>
          <a:p>
            <a:pPr marL="604520" lvl="1" indent="-302260" algn="just">
              <a:lnSpc>
                <a:spcPts val="4145"/>
              </a:lnSpc>
              <a:buFont typeface="Arial" panose="020B0604020202020204"/>
              <a:buChar char="•"/>
            </a:pPr>
            <a:r>
              <a:rPr lang="en-US" sz="2800">
                <a:solidFill>
                  <a:srgbClr val="EFEFEF"/>
                </a:solidFill>
                <a:latin typeface="Josefin Sans" panose="00000500000000000000"/>
              </a:rPr>
              <a:t>Có thể được sử dụng kết hợp với các phương pháp phát triển phần mềm khác để tạo ra các sản phẩm phần mềm đáp ứng nhu cầu của người dùng cuối và các bên liên quan.</a:t>
            </a:r>
            <a:endParaRPr lang="en-US" sz="2800">
              <a:solidFill>
                <a:srgbClr val="EFEFEF"/>
              </a:solidFill>
              <a:latin typeface="Josefin Sans"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013856" y="2050561"/>
            <a:ext cx="14260288" cy="7207739"/>
          </a:xfrm>
          <a:custGeom>
            <a:avLst/>
            <a:gdLst/>
            <a:ahLst/>
            <a:cxnLst/>
            <a:rect l="l" t="t" r="r" b="b"/>
            <a:pathLst>
              <a:path w="14260288" h="7207739">
                <a:moveTo>
                  <a:pt x="0" y="0"/>
                </a:moveTo>
                <a:lnTo>
                  <a:pt x="14260288" y="0"/>
                </a:lnTo>
                <a:lnTo>
                  <a:pt x="14260288" y="7207739"/>
                </a:lnTo>
                <a:lnTo>
                  <a:pt x="0" y="7207739"/>
                </a:lnTo>
                <a:lnTo>
                  <a:pt x="0" y="0"/>
                </a:lnTo>
                <a:close/>
              </a:path>
            </a:pathLst>
          </a:custGeom>
          <a:blipFill>
            <a:blip r:embed="rId1"/>
            <a:stretch>
              <a:fillRect/>
            </a:stretch>
          </a:blipFill>
        </p:spPr>
      </p:sp>
      <p:sp>
        <p:nvSpPr>
          <p:cNvPr id="3" name="TextBox 3"/>
          <p:cNvSpPr txBox="1"/>
          <p:nvPr/>
        </p:nvSpPr>
        <p:spPr>
          <a:xfrm>
            <a:off x="1589931" y="249238"/>
            <a:ext cx="15108138" cy="1387474"/>
          </a:xfrm>
          <a:prstGeom prst="rect">
            <a:avLst/>
          </a:prstGeom>
        </p:spPr>
        <p:txBody>
          <a:bodyPr lIns="0" tIns="0" rIns="0" bIns="0" rtlCol="0" anchor="t">
            <a:spAutoFit/>
          </a:bodyPr>
          <a:lstStyle/>
          <a:p>
            <a:pPr algn="ctr">
              <a:lnSpc>
                <a:spcPts val="11200"/>
              </a:lnSpc>
            </a:pPr>
            <a:r>
              <a:rPr lang="en-US" sz="8000">
                <a:solidFill>
                  <a:srgbClr val="F7B4A7"/>
                </a:solidFill>
                <a:latin typeface="Josefin Sans Bold" panose="00000800000000000000"/>
              </a:rPr>
              <a:t>Các pha của quy trình tiến hóa</a:t>
            </a:r>
            <a:endParaRPr lang="en-US" sz="8000">
              <a:solidFill>
                <a:srgbClr val="F7B4A7"/>
              </a:solidFill>
              <a:latin typeface="Josefin Sans Bold" panose="000008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72588" y="707103"/>
            <a:ext cx="17791509" cy="2585085"/>
          </a:xfrm>
          <a:prstGeom prst="rect">
            <a:avLst/>
          </a:prstGeom>
        </p:spPr>
        <p:txBody>
          <a:bodyPr lIns="0" tIns="0" rIns="0" bIns="0" rtlCol="0" anchor="t">
            <a:spAutoFit/>
          </a:bodyPr>
          <a:lstStyle/>
          <a:p>
            <a:pPr marL="777240" lvl="1" indent="0" algn="ctr">
              <a:lnSpc>
                <a:spcPts val="10080"/>
              </a:lnSpc>
              <a:buFont typeface="Arial" panose="020B0604020202020204"/>
              <a:buNone/>
            </a:pPr>
            <a:r>
              <a:rPr lang="en-US" sz="7200">
                <a:solidFill>
                  <a:srgbClr val="F7B4A7"/>
                </a:solidFill>
                <a:latin typeface="Josefin Sans Bold" panose="00000800000000000000"/>
              </a:rPr>
              <a:t>1. Requirement </a:t>
            </a:r>
            <a:endParaRPr lang="en-US" sz="7200">
              <a:solidFill>
                <a:srgbClr val="F7B4A7"/>
              </a:solidFill>
              <a:latin typeface="Josefin Sans Bold" panose="00000800000000000000"/>
            </a:endParaRPr>
          </a:p>
          <a:p>
            <a:pPr marL="777240" lvl="1" indent="0" algn="ctr">
              <a:lnSpc>
                <a:spcPts val="10080"/>
              </a:lnSpc>
              <a:buFont typeface="Arial" panose="020B0604020202020204"/>
              <a:buNone/>
            </a:pPr>
            <a:r>
              <a:rPr lang="en-US" sz="7200">
                <a:solidFill>
                  <a:srgbClr val="F7B4A7"/>
                </a:solidFill>
                <a:latin typeface="Josefin Sans Bold" panose="00000800000000000000"/>
              </a:rPr>
              <a:t>gathering and analysis</a:t>
            </a:r>
            <a:endParaRPr lang="en-US" sz="7200">
              <a:solidFill>
                <a:srgbClr val="F7B4A7"/>
              </a:solidFill>
              <a:latin typeface="Josefin Sans Bold" panose="00000800000000000000"/>
            </a:endParaRPr>
          </a:p>
        </p:txBody>
      </p:sp>
      <p:sp>
        <p:nvSpPr>
          <p:cNvPr id="3" name="TextBox 3"/>
          <p:cNvSpPr txBox="1"/>
          <p:nvPr/>
        </p:nvSpPr>
        <p:spPr>
          <a:xfrm>
            <a:off x="1909445" y="6286500"/>
            <a:ext cx="13978890" cy="2298065"/>
          </a:xfrm>
          <a:prstGeom prst="rect">
            <a:avLst/>
          </a:prstGeom>
        </p:spPr>
        <p:txBody>
          <a:bodyPr wrap="square" lIns="0" tIns="0" rIns="0" bIns="0" rtlCol="0" anchor="t">
            <a:spAutoFit/>
          </a:bodyPr>
          <a:lstStyle/>
          <a:p>
            <a:pPr marL="690880" lvl="1" indent="-345440">
              <a:lnSpc>
                <a:spcPts val="4480"/>
              </a:lnSpc>
              <a:buFont typeface="Arial" panose="020B0604020202020204"/>
              <a:buChar char="•"/>
            </a:pPr>
            <a:r>
              <a:rPr lang="en-US" sz="3200">
                <a:solidFill>
                  <a:srgbClr val="EFEFEF"/>
                </a:solidFill>
                <a:latin typeface="Josefin Sans" panose="00000500000000000000"/>
              </a:rPr>
              <a:t>Trong giai đoạn này, mong muốn của hệ thống được xác định chính xác.</a:t>
            </a:r>
            <a:endParaRPr lang="en-US" sz="3200">
              <a:solidFill>
                <a:srgbClr val="EFEFEF"/>
              </a:solidFill>
              <a:latin typeface="Josefin Sans" panose="00000500000000000000"/>
            </a:endParaRPr>
          </a:p>
          <a:p>
            <a:pPr>
              <a:lnSpc>
                <a:spcPts val="4480"/>
              </a:lnSpc>
            </a:pPr>
          </a:p>
          <a:p>
            <a:pPr marL="690880" lvl="1" indent="-345440">
              <a:lnSpc>
                <a:spcPts val="4480"/>
              </a:lnSpc>
              <a:buFont typeface="Arial" panose="020B0604020202020204"/>
              <a:buChar char="•"/>
            </a:pPr>
            <a:r>
              <a:rPr lang="en-US" sz="3200">
                <a:solidFill>
                  <a:srgbClr val="EFEFEF"/>
                </a:solidFill>
                <a:latin typeface="Josefin Sans" panose="00000500000000000000"/>
              </a:rPr>
              <a:t>Trong quá trình thực hiện phương pháp này, người dùng hệ thống sẽ được phỏng vấn để xác định những gì họ mong đợi từ hệ thống.</a:t>
            </a:r>
            <a:endParaRPr lang="en-US" sz="3200">
              <a:solidFill>
                <a:srgbClr val="EFEFEF"/>
              </a:solidFill>
              <a:latin typeface="Josefin Sans" panose="000005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9838715" y="2948630"/>
            <a:ext cx="7801756" cy="6309670"/>
          </a:xfrm>
          <a:custGeom>
            <a:avLst/>
            <a:gdLst/>
            <a:ahLst/>
            <a:cxnLst/>
            <a:rect l="l" t="t" r="r" b="b"/>
            <a:pathLst>
              <a:path w="7801756" h="6309670">
                <a:moveTo>
                  <a:pt x="0" y="0"/>
                </a:moveTo>
                <a:lnTo>
                  <a:pt x="7801756" y="0"/>
                </a:lnTo>
                <a:lnTo>
                  <a:pt x="7801756" y="6309670"/>
                </a:lnTo>
                <a:lnTo>
                  <a:pt x="0" y="6309670"/>
                </a:lnTo>
                <a:lnTo>
                  <a:pt x="0" y="0"/>
                </a:lnTo>
                <a:close/>
              </a:path>
            </a:pathLst>
          </a:custGeom>
          <a:blipFill>
            <a:blip r:embed="rId1"/>
            <a:stretch>
              <a:fillRect/>
            </a:stretch>
          </a:blipFill>
        </p:spPr>
      </p:sp>
      <p:sp>
        <p:nvSpPr>
          <p:cNvPr id="3" name="TextBox 3"/>
          <p:cNvSpPr txBox="1"/>
          <p:nvPr/>
        </p:nvSpPr>
        <p:spPr>
          <a:xfrm>
            <a:off x="5422553" y="471413"/>
            <a:ext cx="7442895" cy="1387474"/>
          </a:xfrm>
          <a:prstGeom prst="rect">
            <a:avLst/>
          </a:prstGeom>
        </p:spPr>
        <p:txBody>
          <a:bodyPr lIns="0" tIns="0" rIns="0" bIns="0" rtlCol="0" anchor="t">
            <a:spAutoFit/>
          </a:bodyPr>
          <a:lstStyle/>
          <a:p>
            <a:pPr algn="ctr">
              <a:lnSpc>
                <a:spcPts val="11200"/>
              </a:lnSpc>
            </a:pPr>
            <a:r>
              <a:rPr lang="en-US" sz="8000">
                <a:solidFill>
                  <a:srgbClr val="F7B4A7"/>
                </a:solidFill>
                <a:latin typeface="Josefin Sans Bold" panose="00000800000000000000"/>
              </a:rPr>
              <a:t>2. Quick design</a:t>
            </a:r>
            <a:endParaRPr lang="en-US" sz="8000">
              <a:solidFill>
                <a:srgbClr val="F7B4A7"/>
              </a:solidFill>
              <a:latin typeface="Josefin Sans Bold" panose="00000800000000000000"/>
            </a:endParaRPr>
          </a:p>
        </p:txBody>
      </p:sp>
      <p:sp>
        <p:nvSpPr>
          <p:cNvPr id="4" name="TextBox 4"/>
          <p:cNvSpPr txBox="1"/>
          <p:nvPr/>
        </p:nvSpPr>
        <p:spPr>
          <a:xfrm>
            <a:off x="390753" y="4018998"/>
            <a:ext cx="10406501" cy="3909695"/>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EDE4DA"/>
                </a:solidFill>
                <a:latin typeface="Josefin Sans" panose="00000500000000000000"/>
              </a:rPr>
              <a:t>Có thể bao gồm thiết kế sơ bộ hoặc thiết kế nhanh.</a:t>
            </a:r>
            <a:endParaRPr lang="en-US" sz="3200">
              <a:solidFill>
                <a:srgbClr val="EDE4DA"/>
              </a:solidFill>
              <a:latin typeface="Josefin Sans" panose="00000500000000000000"/>
            </a:endParaRPr>
          </a:p>
          <a:p>
            <a:pPr>
              <a:lnSpc>
                <a:spcPts val="4480"/>
              </a:lnSpc>
            </a:pPr>
          </a:p>
          <a:p>
            <a:pPr marL="690880" lvl="1" indent="-345440">
              <a:lnSpc>
                <a:spcPts val="4480"/>
              </a:lnSpc>
              <a:buFont typeface="Arial" panose="020B0604020202020204"/>
              <a:buChar char="•"/>
            </a:pPr>
            <a:r>
              <a:rPr lang="en-US" sz="3200">
                <a:solidFill>
                  <a:srgbClr val="EDE4DA"/>
                </a:solidFill>
                <a:latin typeface="Josefin Sans" panose="00000500000000000000"/>
              </a:rPr>
              <a:t>Trong giai đoạn này, thiết kế cơ bản của hệ thống được hình thành. Tuy nhiên, nó không phải là một thiết kế hoàn chỉnh. Nó cung cấp cho người dùng một cái nhìn tổng quan nhanh chóng về hệ thống.</a:t>
            </a:r>
            <a:endParaRPr lang="en-US" sz="3200">
              <a:solidFill>
                <a:srgbClr val="EDE4DA"/>
              </a:solidFill>
              <a:latin typeface="Josefin Sans" panose="00000500000000000000"/>
            </a:endParaRPr>
          </a:p>
          <a:p>
            <a:pPr>
              <a:lnSpc>
                <a:spcPts val="4480"/>
              </a:lnSpc>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rot="0">
            <a:off x="8216197" y="937260"/>
            <a:ext cx="9507089" cy="7597139"/>
            <a:chOff x="0" y="0"/>
            <a:chExt cx="12676119" cy="10129518"/>
          </a:xfrm>
        </p:grpSpPr>
        <p:sp>
          <p:nvSpPr>
            <p:cNvPr id="3" name="TextBox 3"/>
            <p:cNvSpPr txBox="1"/>
            <p:nvPr/>
          </p:nvSpPr>
          <p:spPr>
            <a:xfrm>
              <a:off x="532944" y="0"/>
              <a:ext cx="7439480" cy="1462131"/>
            </a:xfrm>
            <a:prstGeom prst="rect">
              <a:avLst/>
            </a:prstGeom>
          </p:spPr>
          <p:txBody>
            <a:bodyPr lIns="0" tIns="0" rIns="0" bIns="0" rtlCol="0" anchor="t">
              <a:spAutoFit/>
            </a:bodyPr>
            <a:lstStyle/>
            <a:p>
              <a:pPr>
                <a:lnSpc>
                  <a:spcPts val="8650"/>
                </a:lnSpc>
              </a:pPr>
              <a:r>
                <a:rPr lang="en-US" sz="7210">
                  <a:solidFill>
                    <a:srgbClr val="F7B4A7"/>
                  </a:solidFill>
                  <a:latin typeface="Josefin Sans Bold" panose="00000800000000000000"/>
                </a:rPr>
                <a:t>Nội dung</a:t>
              </a:r>
              <a:endParaRPr lang="en-US" sz="7210">
                <a:solidFill>
                  <a:srgbClr val="F7B4A7"/>
                </a:solidFill>
                <a:latin typeface="Josefin Sans Bold" panose="00000800000000000000"/>
              </a:endParaRPr>
            </a:p>
          </p:txBody>
        </p:sp>
        <p:sp>
          <p:nvSpPr>
            <p:cNvPr id="4" name="TextBox 4"/>
            <p:cNvSpPr txBox="1"/>
            <p:nvPr/>
          </p:nvSpPr>
          <p:spPr>
            <a:xfrm>
              <a:off x="0" y="4176252"/>
              <a:ext cx="12676119" cy="5617612"/>
            </a:xfrm>
            <a:prstGeom prst="rect">
              <a:avLst/>
            </a:prstGeom>
          </p:spPr>
          <p:txBody>
            <a:bodyPr lIns="0" tIns="0" rIns="0" bIns="0" rtlCol="0" anchor="t">
              <a:spAutoFit/>
            </a:bodyPr>
            <a:lstStyle/>
            <a:p>
              <a:pPr marL="691515" lvl="1" indent="-346075" algn="just">
                <a:lnSpc>
                  <a:spcPts val="4870"/>
                </a:lnSpc>
                <a:buFont typeface="Arial" panose="020B0604020202020204"/>
                <a:buChar char="•"/>
              </a:pPr>
              <a:r>
                <a:rPr lang="en-US" sz="3205">
                  <a:solidFill>
                    <a:srgbClr val="94DDDE"/>
                  </a:solidFill>
                  <a:latin typeface="Josefin Sans" panose="00000500000000000000"/>
                </a:rPr>
                <a:t>Quy trình là gì ?</a:t>
              </a:r>
              <a:endParaRPr lang="en-US" sz="3205">
                <a:solidFill>
                  <a:srgbClr val="94DDDE"/>
                </a:solidFill>
                <a:latin typeface="Josefin Sans" panose="00000500000000000000"/>
              </a:endParaRPr>
            </a:p>
            <a:p>
              <a:pPr marL="691515" lvl="1" indent="-346075" algn="just">
                <a:lnSpc>
                  <a:spcPts val="4870"/>
                </a:lnSpc>
                <a:buFont typeface="Arial" panose="020B0604020202020204"/>
                <a:buChar char="•"/>
              </a:pPr>
              <a:r>
                <a:rPr lang="en-US" sz="3205">
                  <a:solidFill>
                    <a:srgbClr val="94DDDE"/>
                  </a:solidFill>
                  <a:latin typeface="Josefin Sans" panose="00000500000000000000"/>
                </a:rPr>
                <a:t>Tại sao cần có quy trình trong xử lý công việc ?</a:t>
              </a:r>
              <a:endParaRPr lang="en-US" sz="3205">
                <a:solidFill>
                  <a:srgbClr val="94DDDE"/>
                </a:solidFill>
                <a:latin typeface="Josefin Sans" panose="00000500000000000000"/>
              </a:endParaRPr>
            </a:p>
            <a:p>
              <a:pPr marL="691515" lvl="1" indent="-346075" algn="just">
                <a:lnSpc>
                  <a:spcPts val="4870"/>
                </a:lnSpc>
                <a:buFont typeface="Arial" panose="020B0604020202020204"/>
                <a:buChar char="•"/>
              </a:pPr>
              <a:r>
                <a:rPr lang="en-US" sz="3205">
                  <a:solidFill>
                    <a:srgbClr val="94DDDE"/>
                  </a:solidFill>
                  <a:latin typeface="Josefin Sans" panose="00000500000000000000"/>
                </a:rPr>
                <a:t>Quy trình phần mềm là gì ?</a:t>
              </a:r>
              <a:endParaRPr lang="en-US" sz="3205">
                <a:solidFill>
                  <a:srgbClr val="94DDDE"/>
                </a:solidFill>
                <a:latin typeface="Josefin Sans" panose="00000500000000000000"/>
              </a:endParaRPr>
            </a:p>
            <a:p>
              <a:pPr marL="691515" lvl="1" indent="-346075" algn="just">
                <a:lnSpc>
                  <a:spcPts val="4870"/>
                </a:lnSpc>
                <a:buFont typeface="Arial" panose="020B0604020202020204"/>
                <a:buChar char="•"/>
              </a:pPr>
              <a:r>
                <a:rPr lang="en-US" sz="3205">
                  <a:solidFill>
                    <a:srgbClr val="94DDDE"/>
                  </a:solidFill>
                  <a:latin typeface="Josefin Sans" panose="00000500000000000000"/>
                </a:rPr>
                <a:t>Tại sao cần có quy trình phần mềm trong việc sản xuất phần mềm ?</a:t>
              </a:r>
              <a:endParaRPr lang="en-US" sz="3205">
                <a:solidFill>
                  <a:srgbClr val="94DDDE"/>
                </a:solidFill>
                <a:latin typeface="Josefin Sans" panose="00000500000000000000"/>
              </a:endParaRPr>
            </a:p>
            <a:p>
              <a:pPr marL="691515" lvl="1" indent="-346075" algn="just">
                <a:lnSpc>
                  <a:spcPts val="4870"/>
                </a:lnSpc>
                <a:buFont typeface="Arial" panose="020B0604020202020204"/>
                <a:buChar char="•"/>
              </a:pPr>
              <a:r>
                <a:rPr lang="en-US" sz="3205">
                  <a:solidFill>
                    <a:srgbClr val="94DDDE"/>
                  </a:solidFill>
                  <a:latin typeface="Josefin Sans" panose="00000500000000000000"/>
                </a:rPr>
                <a:t>Quy trình Waterfall </a:t>
              </a:r>
              <a:endParaRPr lang="en-US" sz="3205">
                <a:solidFill>
                  <a:srgbClr val="94DDDE"/>
                </a:solidFill>
                <a:latin typeface="Josefin Sans" panose="00000500000000000000"/>
              </a:endParaRPr>
            </a:p>
            <a:p>
              <a:pPr marL="691515" lvl="1" indent="-346075" algn="just">
                <a:lnSpc>
                  <a:spcPts val="4870"/>
                </a:lnSpc>
                <a:buFont typeface="Arial" panose="020B0604020202020204"/>
                <a:buChar char="•"/>
              </a:pPr>
              <a:r>
                <a:rPr lang="en-US" sz="3205">
                  <a:solidFill>
                    <a:srgbClr val="94DDDE"/>
                  </a:solidFill>
                  <a:latin typeface="Josefin Sans" panose="00000500000000000000"/>
                </a:rPr>
                <a:t>Quy trình tiến hóa Evolutionary/ Prototype</a:t>
              </a:r>
              <a:endParaRPr lang="en-US" sz="3205">
                <a:solidFill>
                  <a:srgbClr val="94DDDE"/>
                </a:solidFill>
                <a:latin typeface="Josefin Sans" panose="00000500000000000000"/>
              </a:endParaRPr>
            </a:p>
          </p:txBody>
        </p:sp>
      </p:grpSp>
      <p:sp>
        <p:nvSpPr>
          <p:cNvPr id="5" name="Freeform 5"/>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83671" y="4068045"/>
            <a:ext cx="5375629" cy="4114800"/>
          </a:xfrm>
          <a:custGeom>
            <a:avLst/>
            <a:gdLst/>
            <a:ahLst/>
            <a:cxnLst/>
            <a:rect l="l" t="t" r="r" b="b"/>
            <a:pathLst>
              <a:path w="5375629" h="4114800">
                <a:moveTo>
                  <a:pt x="0" y="0"/>
                </a:moveTo>
                <a:lnTo>
                  <a:pt x="5375629" y="0"/>
                </a:lnTo>
                <a:lnTo>
                  <a:pt x="5375629"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4370115" y="642864"/>
            <a:ext cx="9547771" cy="1387474"/>
          </a:xfrm>
          <a:prstGeom prst="rect">
            <a:avLst/>
          </a:prstGeom>
        </p:spPr>
        <p:txBody>
          <a:bodyPr lIns="0" tIns="0" rIns="0" bIns="0" rtlCol="0" anchor="t">
            <a:spAutoFit/>
          </a:bodyPr>
          <a:lstStyle/>
          <a:p>
            <a:pPr algn="ctr">
              <a:lnSpc>
                <a:spcPts val="11200"/>
              </a:lnSpc>
            </a:pPr>
            <a:r>
              <a:rPr lang="en-US" sz="8000">
                <a:solidFill>
                  <a:srgbClr val="F7B4A7"/>
                </a:solidFill>
                <a:latin typeface="Josefin Sans Bold" panose="00000800000000000000"/>
              </a:rPr>
              <a:t>3. Build a Prototype</a:t>
            </a:r>
            <a:endParaRPr lang="en-US" sz="8000">
              <a:solidFill>
                <a:srgbClr val="F7B4A7"/>
              </a:solidFill>
              <a:latin typeface="Josefin Sans Bold" panose="00000800000000000000"/>
            </a:endParaRPr>
          </a:p>
        </p:txBody>
      </p:sp>
      <p:sp>
        <p:nvSpPr>
          <p:cNvPr id="4" name="TextBox 4"/>
          <p:cNvSpPr txBox="1"/>
          <p:nvPr/>
        </p:nvSpPr>
        <p:spPr>
          <a:xfrm>
            <a:off x="342902" y="4829492"/>
            <a:ext cx="11189465" cy="2785745"/>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EDE4DA"/>
                </a:solidFill>
                <a:latin typeface="Josefin Sans" panose="00000500000000000000"/>
              </a:rPr>
              <a:t>Trong giai đoạn này, một bản mẫu thực tế nhằm hỗ trợ kiến ​​thức thu được từ thiết kế nhanh.</a:t>
            </a:r>
            <a:endParaRPr lang="en-US" sz="3200">
              <a:solidFill>
                <a:srgbClr val="EDE4DA"/>
              </a:solidFill>
              <a:latin typeface="Josefin Sans" panose="00000500000000000000"/>
            </a:endParaRPr>
          </a:p>
          <a:p>
            <a:pPr>
              <a:lnSpc>
                <a:spcPts val="4480"/>
              </a:lnSpc>
            </a:pPr>
          </a:p>
          <a:p>
            <a:pPr marL="690880" lvl="1" indent="-345440">
              <a:lnSpc>
                <a:spcPts val="4480"/>
              </a:lnSpc>
              <a:buFont typeface="Arial" panose="020B0604020202020204"/>
              <a:buChar char="•"/>
            </a:pPr>
            <a:r>
              <a:rPr lang="en-US" sz="3200">
                <a:solidFill>
                  <a:srgbClr val="EDE4DA"/>
                </a:solidFill>
                <a:latin typeface="Josefin Sans" panose="00000500000000000000"/>
              </a:rPr>
              <a:t>Nó là một mô hình làm việc cấp thấp nhỏ của hệ thống mong muốn.</a:t>
            </a:r>
            <a:endParaRPr lang="en-US" sz="3200">
              <a:solidFill>
                <a:srgbClr val="EDE4DA"/>
              </a:solidFill>
              <a:latin typeface="Josefin Sans" panose="000005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3654721" y="4749942"/>
            <a:ext cx="3478876" cy="4114800"/>
          </a:xfrm>
          <a:custGeom>
            <a:avLst/>
            <a:gdLst/>
            <a:ahLst/>
            <a:cxnLst/>
            <a:rect l="l" t="t" r="r" b="b"/>
            <a:pathLst>
              <a:path w="3478876" h="4114800">
                <a:moveTo>
                  <a:pt x="0" y="0"/>
                </a:moveTo>
                <a:lnTo>
                  <a:pt x="3478877" y="0"/>
                </a:lnTo>
                <a:lnTo>
                  <a:pt x="3478877"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3132609" y="751969"/>
            <a:ext cx="12022782" cy="1387474"/>
          </a:xfrm>
          <a:prstGeom prst="rect">
            <a:avLst/>
          </a:prstGeom>
        </p:spPr>
        <p:txBody>
          <a:bodyPr lIns="0" tIns="0" rIns="0" bIns="0" rtlCol="0" anchor="t">
            <a:spAutoFit/>
          </a:bodyPr>
          <a:lstStyle/>
          <a:p>
            <a:pPr algn="ctr">
              <a:lnSpc>
                <a:spcPts val="11200"/>
              </a:lnSpc>
            </a:pPr>
            <a:r>
              <a:rPr lang="en-US" sz="8000">
                <a:solidFill>
                  <a:srgbClr val="F7B4A7"/>
                </a:solidFill>
                <a:latin typeface="Josefin Sans Bold" panose="00000800000000000000"/>
              </a:rPr>
              <a:t> 4. Initial user evaluation</a:t>
            </a:r>
            <a:endParaRPr lang="en-US" sz="8000">
              <a:solidFill>
                <a:srgbClr val="F7B4A7"/>
              </a:solidFill>
              <a:latin typeface="Josefin Sans Bold" panose="00000800000000000000"/>
            </a:endParaRPr>
          </a:p>
        </p:txBody>
      </p:sp>
      <p:sp>
        <p:nvSpPr>
          <p:cNvPr id="4" name="TextBox 4"/>
          <p:cNvSpPr txBox="1"/>
          <p:nvPr/>
        </p:nvSpPr>
        <p:spPr>
          <a:xfrm>
            <a:off x="358488" y="4692792"/>
            <a:ext cx="12926267" cy="4471670"/>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EDE4DA"/>
                </a:solidFill>
                <a:latin typeface="Josefin Sans" panose="00000500000000000000"/>
              </a:rPr>
              <a:t>Hệ thống được đề xuất sẽ được trình bày cho khách hàng để thử nghiệm sơ bộ ở giai đoạn này. </a:t>
            </a:r>
            <a:endParaRPr lang="en-US" sz="3200">
              <a:solidFill>
                <a:srgbClr val="EDE4DA"/>
              </a:solidFill>
              <a:latin typeface="Josefin Sans" panose="00000500000000000000"/>
            </a:endParaRPr>
          </a:p>
          <a:p>
            <a:pPr>
              <a:lnSpc>
                <a:spcPts val="4480"/>
              </a:lnSpc>
            </a:pPr>
          </a:p>
          <a:p>
            <a:pPr marL="690880" lvl="1" indent="-345440">
              <a:lnSpc>
                <a:spcPts val="4480"/>
              </a:lnSpc>
              <a:buFont typeface="Arial" panose="020B0604020202020204"/>
              <a:buChar char="•"/>
            </a:pPr>
            <a:r>
              <a:rPr lang="en-US" sz="3200">
                <a:solidFill>
                  <a:srgbClr val="EDE4DA"/>
                </a:solidFill>
                <a:latin typeface="Josefin Sans" panose="00000500000000000000"/>
              </a:rPr>
              <a:t>Việc điều tra điểm mạnh và điểm yếu của mô hình hoạt động sẽ rất hữu ích. </a:t>
            </a:r>
            <a:endParaRPr lang="en-US" sz="3200">
              <a:solidFill>
                <a:srgbClr val="EDE4DA"/>
              </a:solidFill>
              <a:latin typeface="Josefin Sans" panose="00000500000000000000"/>
            </a:endParaRPr>
          </a:p>
          <a:p>
            <a:pPr>
              <a:lnSpc>
                <a:spcPts val="4480"/>
              </a:lnSpc>
            </a:pPr>
          </a:p>
          <a:p>
            <a:pPr marL="690880" lvl="1" indent="-345440">
              <a:lnSpc>
                <a:spcPts val="4480"/>
              </a:lnSpc>
              <a:buFont typeface="Arial" panose="020B0604020202020204"/>
              <a:buChar char="•"/>
            </a:pPr>
            <a:r>
              <a:rPr lang="en-US" sz="3200">
                <a:solidFill>
                  <a:srgbClr val="EDE4DA"/>
                </a:solidFill>
                <a:latin typeface="Josefin Sans" panose="00000500000000000000"/>
              </a:rPr>
              <a:t>Phản hồi và đề xuất của khách hàng được thu thập và chuyển đến nhà phát triển.</a:t>
            </a:r>
            <a:endParaRPr lang="en-US" sz="3200">
              <a:solidFill>
                <a:srgbClr val="EDE4DA"/>
              </a:solidFill>
              <a:latin typeface="Josefin Sans" panose="000005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3" name="TextBox 3"/>
          <p:cNvSpPr txBox="1"/>
          <p:nvPr/>
        </p:nvSpPr>
        <p:spPr>
          <a:xfrm>
            <a:off x="4077770" y="607726"/>
            <a:ext cx="10568880" cy="1387474"/>
          </a:xfrm>
          <a:prstGeom prst="rect">
            <a:avLst/>
          </a:prstGeom>
        </p:spPr>
        <p:txBody>
          <a:bodyPr lIns="0" tIns="0" rIns="0" bIns="0" rtlCol="0" anchor="t">
            <a:spAutoFit/>
          </a:bodyPr>
          <a:lstStyle/>
          <a:p>
            <a:pPr algn="ctr">
              <a:lnSpc>
                <a:spcPts val="11200"/>
              </a:lnSpc>
            </a:pPr>
            <a:r>
              <a:rPr lang="en-US" sz="8000">
                <a:solidFill>
                  <a:srgbClr val="F7B4A7"/>
                </a:solidFill>
                <a:latin typeface="Josefin Sans Bold" panose="00000800000000000000"/>
              </a:rPr>
              <a:t> 5. Refining prototype</a:t>
            </a:r>
            <a:endParaRPr lang="en-US" sz="8000">
              <a:solidFill>
                <a:srgbClr val="F7B4A7"/>
              </a:solidFill>
              <a:latin typeface="Josefin Sans Bold" panose="00000800000000000000"/>
            </a:endParaRPr>
          </a:p>
        </p:txBody>
      </p:sp>
      <p:sp>
        <p:nvSpPr>
          <p:cNvPr id="4" name="TextBox 4"/>
          <p:cNvSpPr txBox="1"/>
          <p:nvPr/>
        </p:nvSpPr>
        <p:spPr>
          <a:xfrm>
            <a:off x="249555" y="4860925"/>
            <a:ext cx="16700500" cy="2872105"/>
          </a:xfrm>
          <a:prstGeom prst="rect">
            <a:avLst/>
          </a:prstGeom>
        </p:spPr>
        <p:txBody>
          <a:bodyPr wrap="square" lIns="0" tIns="0" rIns="0" bIns="0" rtlCol="0" anchor="t">
            <a:spAutoFit/>
          </a:bodyPr>
          <a:lstStyle/>
          <a:p>
            <a:pPr marL="690880" lvl="1" indent="-345440">
              <a:lnSpc>
                <a:spcPts val="4480"/>
              </a:lnSpc>
              <a:buFont typeface="Arial" panose="020B0604020202020204"/>
              <a:buChar char="•"/>
            </a:pPr>
            <a:r>
              <a:rPr lang="en-US" sz="3200">
                <a:solidFill>
                  <a:srgbClr val="EDE4DA"/>
                </a:solidFill>
                <a:latin typeface="Josefin Sans" panose="00000500000000000000"/>
              </a:rPr>
              <a:t>Nếu người dùng không hài lòng với mô hình hiện tại, bạn có thể muốn cải thiện loại phản hồi và đề xuất của người dùng. </a:t>
            </a:r>
            <a:endParaRPr lang="en-US" sz="3200">
              <a:solidFill>
                <a:srgbClr val="EDE4DA"/>
              </a:solidFill>
              <a:latin typeface="Josefin Sans" panose="00000500000000000000"/>
            </a:endParaRPr>
          </a:p>
          <a:p>
            <a:pPr>
              <a:lnSpc>
                <a:spcPts val="4480"/>
              </a:lnSpc>
            </a:pPr>
          </a:p>
          <a:p>
            <a:pPr marL="690880" lvl="1" indent="-345440">
              <a:lnSpc>
                <a:spcPts val="4480"/>
              </a:lnSpc>
              <a:buFont typeface="Arial" panose="020B0604020202020204"/>
              <a:buChar char="•"/>
            </a:pPr>
            <a:r>
              <a:rPr lang="en-US" sz="3200">
                <a:solidFill>
                  <a:srgbClr val="EDE4DA"/>
                </a:solidFill>
                <a:latin typeface="Josefin Sans" panose="00000500000000000000"/>
              </a:rPr>
              <a:t>Khi người dùng hài lòng với mô hình được nâng cấp, hệ thống cuối cùng dựa trên loại cuối cùng đã được phê duyệt sẽ được tạo.</a:t>
            </a:r>
            <a:endParaRPr lang="en-US" sz="3200">
              <a:solidFill>
                <a:srgbClr val="EDE4DA"/>
              </a:solidFill>
              <a:latin typeface="Josefin Sans" panose="000005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2261298" y="5143500"/>
            <a:ext cx="5143500" cy="4114800"/>
          </a:xfrm>
          <a:custGeom>
            <a:avLst/>
            <a:gdLst/>
            <a:ahLst/>
            <a:cxnLst/>
            <a:rect l="l" t="t" r="r" b="b"/>
            <a:pathLst>
              <a:path w="5143500" h="4114800">
                <a:moveTo>
                  <a:pt x="0" y="0"/>
                </a:moveTo>
                <a:lnTo>
                  <a:pt x="5143500" y="0"/>
                </a:lnTo>
                <a:lnTo>
                  <a:pt x="5143500"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532879" y="638899"/>
            <a:ext cx="17222242" cy="1387474"/>
          </a:xfrm>
          <a:prstGeom prst="rect">
            <a:avLst/>
          </a:prstGeom>
        </p:spPr>
        <p:txBody>
          <a:bodyPr lIns="0" tIns="0" rIns="0" bIns="0" rtlCol="0" anchor="t">
            <a:spAutoFit/>
          </a:bodyPr>
          <a:lstStyle/>
          <a:p>
            <a:pPr algn="ctr">
              <a:lnSpc>
                <a:spcPts val="11200"/>
              </a:lnSpc>
            </a:pPr>
            <a:r>
              <a:rPr lang="en-US" sz="8000">
                <a:solidFill>
                  <a:srgbClr val="F7B4A7"/>
                </a:solidFill>
                <a:latin typeface="Josefin Sans Bold" panose="00000800000000000000"/>
              </a:rPr>
              <a:t>6. Implement Product and Maintain</a:t>
            </a:r>
            <a:endParaRPr lang="en-US" sz="8000">
              <a:solidFill>
                <a:srgbClr val="F7B4A7"/>
              </a:solidFill>
              <a:latin typeface="Josefin Sans Bold" panose="00000800000000000000"/>
            </a:endParaRPr>
          </a:p>
        </p:txBody>
      </p:sp>
      <p:sp>
        <p:nvSpPr>
          <p:cNvPr id="4" name="TextBox 4"/>
          <p:cNvSpPr txBox="1"/>
          <p:nvPr/>
        </p:nvSpPr>
        <p:spPr>
          <a:xfrm>
            <a:off x="218210" y="4907425"/>
            <a:ext cx="11632593" cy="3347720"/>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EDE4DA"/>
                </a:solidFill>
                <a:latin typeface="Josefin Sans" panose="00000500000000000000"/>
              </a:rPr>
              <a:t>Hệ thống cuối cùng đã được thử nghiệm đầy đủ và phân phối vào sản xuất sau khi được phát triển để hỗ trợ phiên bản gốc. </a:t>
            </a:r>
            <a:endParaRPr lang="en-US" sz="3200">
              <a:solidFill>
                <a:srgbClr val="EDE4DA"/>
              </a:solidFill>
              <a:latin typeface="Josefin Sans" panose="00000500000000000000"/>
            </a:endParaRPr>
          </a:p>
          <a:p>
            <a:pPr>
              <a:lnSpc>
                <a:spcPts val="4480"/>
              </a:lnSpc>
            </a:pPr>
          </a:p>
          <a:p>
            <a:pPr marL="690880" lvl="1" indent="-345440">
              <a:lnSpc>
                <a:spcPts val="4480"/>
              </a:lnSpc>
              <a:buFont typeface="Arial" panose="020B0604020202020204"/>
              <a:buChar char="•"/>
            </a:pPr>
            <a:r>
              <a:rPr lang="en-US" sz="3200">
                <a:solidFill>
                  <a:srgbClr val="EDE4DA"/>
                </a:solidFill>
                <a:latin typeface="Josefin Sans" panose="00000500000000000000"/>
              </a:rPr>
              <a:t>Để giảm thời gian ngừng hoạt động và ngăn ngừa các lỗi lớn, chương trình được chạy thường xuyên.</a:t>
            </a:r>
            <a:endParaRPr lang="en-US" sz="3200">
              <a:solidFill>
                <a:srgbClr val="EDE4DA"/>
              </a:solidFill>
              <a:latin typeface="Josefin Sans" panose="000005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4595589" y="561108"/>
            <a:ext cx="9096821" cy="1387474"/>
          </a:xfrm>
          <a:prstGeom prst="rect">
            <a:avLst/>
          </a:prstGeom>
        </p:spPr>
        <p:txBody>
          <a:bodyPr lIns="0" tIns="0" rIns="0" bIns="0" rtlCol="0" anchor="t">
            <a:spAutoFit/>
          </a:bodyPr>
          <a:lstStyle/>
          <a:p>
            <a:pPr algn="ctr">
              <a:lnSpc>
                <a:spcPts val="11200"/>
              </a:lnSpc>
            </a:pPr>
            <a:r>
              <a:rPr lang="en-US" sz="8000">
                <a:solidFill>
                  <a:srgbClr val="F7B4A7"/>
                </a:solidFill>
                <a:latin typeface="Josefin Sans Bold" panose="00000800000000000000"/>
              </a:rPr>
              <a:t>Tài liệu tham khảo</a:t>
            </a:r>
            <a:endParaRPr lang="en-US" sz="8000">
              <a:solidFill>
                <a:srgbClr val="F7B4A7"/>
              </a:solidFill>
              <a:latin typeface="Josefin Sans Bold" panose="00000800000000000000"/>
            </a:endParaRPr>
          </a:p>
        </p:txBody>
      </p:sp>
      <p:sp>
        <p:nvSpPr>
          <p:cNvPr id="3" name="TextBox 3"/>
          <p:cNvSpPr txBox="1"/>
          <p:nvPr/>
        </p:nvSpPr>
        <p:spPr>
          <a:xfrm>
            <a:off x="1244506" y="3019717"/>
            <a:ext cx="15798988" cy="6032500"/>
          </a:xfrm>
          <a:prstGeom prst="rect">
            <a:avLst/>
          </a:prstGeom>
        </p:spPr>
        <p:txBody>
          <a:bodyPr lIns="0" tIns="0" rIns="0" bIns="0" rtlCol="0" anchor="t">
            <a:spAutoFit/>
          </a:bodyPr>
          <a:lstStyle/>
          <a:p>
            <a:pPr marL="518160" lvl="1" indent="-259080" algn="ctr">
              <a:lnSpc>
                <a:spcPts val="3360"/>
              </a:lnSpc>
              <a:buFont typeface="Arial" panose="020B0604020202020204"/>
              <a:buChar char="•"/>
            </a:pPr>
            <a:r>
              <a:rPr lang="en-US" sz="2400" u="sng">
                <a:solidFill>
                  <a:schemeClr val="bg1"/>
                </a:solidFill>
                <a:latin typeface="Josefin Sans" panose="00000500000000000000"/>
                <a:hlinkClick r:id="rId1" tooltip="https://www.geeksforgeeks.org/software-engineering-classical-waterfall-model/"/>
              </a:rPr>
              <a:t>https://www.geeksforgeeks.org/software-engineering-classical-waterfall-model/</a:t>
            </a:r>
            <a:endParaRPr lang="en-US" sz="2400" u="sng">
              <a:solidFill>
                <a:schemeClr val="bg1"/>
              </a:solidFill>
              <a:latin typeface="Josefin Sans" panose="00000500000000000000"/>
              <a:hlinkClick r:id="rId1" tooltip="https://www.geeksforgeeks.org/software-engineering-classical-waterfall-model/"/>
            </a:endParaRPr>
          </a:p>
          <a:p>
            <a:pPr marL="518160" lvl="1" indent="-259080" algn="ctr">
              <a:lnSpc>
                <a:spcPts val="3360"/>
              </a:lnSpc>
              <a:buFont typeface="Arial" panose="020B0604020202020204"/>
              <a:buChar char="•"/>
            </a:pPr>
            <a:endParaRPr>
              <a:solidFill>
                <a:schemeClr val="bg1"/>
              </a:solidFill>
            </a:endParaRPr>
          </a:p>
          <a:p>
            <a:pPr marL="518160" lvl="1" indent="-259080" algn="ctr">
              <a:lnSpc>
                <a:spcPts val="3360"/>
              </a:lnSpc>
              <a:buFont typeface="Arial" panose="020B0604020202020204"/>
              <a:buChar char="•"/>
            </a:pPr>
            <a:r>
              <a:rPr lang="en-US" sz="2400" u="sng">
                <a:solidFill>
                  <a:schemeClr val="bg1"/>
                </a:solidFill>
                <a:latin typeface="Josefin Sans" panose="00000500000000000000"/>
                <a:hlinkClick r:id="rId2" tooltip="https://www.geeksforgeeks.org/software-engineering-prototyping-model/"/>
              </a:rPr>
              <a:t>https://www.geeksforgeeks.org/software-engineering-prototyping-model/</a:t>
            </a:r>
            <a:endParaRPr lang="en-US" sz="2400" u="sng">
              <a:solidFill>
                <a:schemeClr val="bg1"/>
              </a:solidFill>
              <a:latin typeface="Josefin Sans" panose="00000500000000000000"/>
            </a:endParaRPr>
          </a:p>
          <a:p>
            <a:pPr algn="ctr">
              <a:lnSpc>
                <a:spcPts val="3360"/>
              </a:lnSpc>
            </a:pPr>
            <a:endParaRPr>
              <a:solidFill>
                <a:schemeClr val="bg1"/>
              </a:solidFill>
            </a:endParaRPr>
          </a:p>
          <a:p>
            <a:pPr marL="518160" lvl="1" indent="-259080" algn="ctr">
              <a:lnSpc>
                <a:spcPts val="3360"/>
              </a:lnSpc>
              <a:buFont typeface="Arial" panose="020B0604020202020204"/>
              <a:buChar char="•"/>
            </a:pPr>
            <a:r>
              <a:rPr lang="en-US" sz="2400" u="sng">
                <a:solidFill>
                  <a:schemeClr val="bg1"/>
                </a:solidFill>
                <a:latin typeface="Josefin Sans" panose="00000500000000000000"/>
                <a:hlinkClick r:id="rId3" tooltip="https://www.geeksforgeeks.org/software-engineering-evolutionary-model/"/>
              </a:rPr>
              <a:t>https://www.geeksforgeeks.org/software-engineering-evolutionary-model/</a:t>
            </a:r>
            <a:endParaRPr lang="en-US" sz="2400" u="sng">
              <a:solidFill>
                <a:schemeClr val="bg1"/>
              </a:solidFill>
              <a:latin typeface="Josefin Sans" panose="00000500000000000000"/>
            </a:endParaRPr>
          </a:p>
          <a:p>
            <a:pPr algn="ctr">
              <a:lnSpc>
                <a:spcPts val="3360"/>
              </a:lnSpc>
            </a:pPr>
          </a:p>
          <a:p>
            <a:pPr marL="518160" lvl="1" indent="-259080" algn="ctr">
              <a:lnSpc>
                <a:spcPts val="3360"/>
              </a:lnSpc>
              <a:buFont typeface="Arial" panose="020B0604020202020204"/>
              <a:buChar char="•"/>
            </a:pPr>
            <a:r>
              <a:rPr lang="en-US" sz="2400" u="sng">
                <a:solidFill>
                  <a:srgbClr val="EFEFEF"/>
                </a:solidFill>
                <a:latin typeface="Josefin Sans" panose="00000500000000000000"/>
              </a:rPr>
              <a:t>https://www.youtube.com/watch?v=5A5XCuWMG4o</a:t>
            </a:r>
            <a:endParaRPr lang="en-US" sz="2400" u="sng">
              <a:solidFill>
                <a:srgbClr val="EFEFEF"/>
              </a:solidFill>
              <a:latin typeface="Josefin Sans" panose="00000500000000000000"/>
            </a:endParaRPr>
          </a:p>
          <a:p>
            <a:pPr algn="ctr">
              <a:lnSpc>
                <a:spcPts val="3360"/>
              </a:lnSpc>
            </a:pPr>
          </a:p>
          <a:p>
            <a:pPr marL="518160" lvl="1" indent="-259080" algn="ctr">
              <a:lnSpc>
                <a:spcPts val="3360"/>
              </a:lnSpc>
              <a:buFont typeface="Arial" panose="020B0604020202020204"/>
              <a:buChar char="•"/>
            </a:pPr>
            <a:r>
              <a:rPr lang="en-US" sz="2400" u="sng">
                <a:solidFill>
                  <a:srgbClr val="EFEFEF"/>
                </a:solidFill>
                <a:latin typeface="Josefin Sans" panose="00000500000000000000"/>
              </a:rPr>
              <a:t>https://www.youtube.com/watch?v=bAEnaGG8Otc</a:t>
            </a:r>
            <a:endParaRPr lang="en-US" sz="2400" u="sng">
              <a:solidFill>
                <a:srgbClr val="EFEFEF"/>
              </a:solidFill>
              <a:latin typeface="Josefin Sans" panose="00000500000000000000"/>
            </a:endParaRPr>
          </a:p>
          <a:p>
            <a:pPr algn="ctr">
              <a:lnSpc>
                <a:spcPts val="3360"/>
              </a:lnSpc>
            </a:pPr>
          </a:p>
          <a:p>
            <a:pPr marL="518160" lvl="1" indent="-259080" algn="ctr">
              <a:lnSpc>
                <a:spcPts val="3360"/>
              </a:lnSpc>
              <a:buFont typeface="Arial" panose="020B0604020202020204"/>
              <a:buChar char="•"/>
            </a:pPr>
            <a:r>
              <a:rPr lang="en-US" sz="2400" u="sng">
                <a:solidFill>
                  <a:srgbClr val="EFEFEF"/>
                </a:solidFill>
                <a:latin typeface="Josefin Sans" panose="00000500000000000000"/>
              </a:rPr>
              <a:t>https://www.youtube.com/watch?v=s5gkVpEmLiI</a:t>
            </a:r>
            <a:endParaRPr lang="en-US" sz="2400" u="sng">
              <a:solidFill>
                <a:srgbClr val="EFEFEF"/>
              </a:solidFill>
              <a:latin typeface="Josefin Sans" panose="00000500000000000000"/>
            </a:endParaRPr>
          </a:p>
          <a:p>
            <a:pPr algn="ctr">
              <a:lnSpc>
                <a:spcPts val="3360"/>
              </a:lnSpc>
            </a:pPr>
          </a:p>
          <a:p>
            <a:pPr marL="518160" lvl="1" indent="-259080" algn="ctr">
              <a:lnSpc>
                <a:spcPts val="3360"/>
              </a:lnSpc>
              <a:buFont typeface="Arial" panose="020B0604020202020204"/>
              <a:buChar char="•"/>
            </a:pPr>
            <a:r>
              <a:rPr lang="en-US" sz="2400" u="sng">
                <a:solidFill>
                  <a:srgbClr val="EFEFEF"/>
                </a:solidFill>
                <a:latin typeface="Josefin Sans" panose="00000500000000000000"/>
              </a:rPr>
              <a:t>https://www.youtube.com/watch?v=yjx-J2A1oNI</a:t>
            </a:r>
            <a:endParaRPr lang="en-US" sz="2400" u="sng">
              <a:solidFill>
                <a:srgbClr val="EFEFEF"/>
              </a:solidFill>
              <a:latin typeface="Josefin Sans" panose="00000500000000000000"/>
            </a:endParaRPr>
          </a:p>
          <a:p>
            <a:pPr algn="ctr">
              <a:lnSpc>
                <a:spcPts val="3360"/>
              </a:lnSpc>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9389035" y="5470815"/>
            <a:ext cx="8331852" cy="4494462"/>
          </a:xfrm>
          <a:custGeom>
            <a:avLst/>
            <a:gdLst/>
            <a:ahLst/>
            <a:cxnLst/>
            <a:rect l="l" t="t" r="r" b="b"/>
            <a:pathLst>
              <a:path w="8331852" h="4494462">
                <a:moveTo>
                  <a:pt x="0" y="0"/>
                </a:moveTo>
                <a:lnTo>
                  <a:pt x="8331851" y="0"/>
                </a:lnTo>
                <a:lnTo>
                  <a:pt x="8331851" y="4494462"/>
                </a:lnTo>
                <a:lnTo>
                  <a:pt x="0" y="4494462"/>
                </a:lnTo>
                <a:lnTo>
                  <a:pt x="0" y="0"/>
                </a:lnTo>
                <a:close/>
              </a:path>
            </a:pathLst>
          </a:custGeom>
          <a:blipFill>
            <a:blip r:embed="rId1"/>
            <a:stretch>
              <a:fillRect t="-3857" b="-419"/>
            </a:stretch>
          </a:blipFill>
        </p:spPr>
      </p:sp>
      <p:sp>
        <p:nvSpPr>
          <p:cNvPr id="3" name="Freeform 3"/>
          <p:cNvSpPr/>
          <p:nvPr/>
        </p:nvSpPr>
        <p:spPr>
          <a:xfrm>
            <a:off x="10276263" y="162610"/>
            <a:ext cx="6786827" cy="5090121"/>
          </a:xfrm>
          <a:custGeom>
            <a:avLst/>
            <a:gdLst/>
            <a:ahLst/>
            <a:cxnLst/>
            <a:rect l="l" t="t" r="r" b="b"/>
            <a:pathLst>
              <a:path w="6786827" h="5090121">
                <a:moveTo>
                  <a:pt x="0" y="0"/>
                </a:moveTo>
                <a:lnTo>
                  <a:pt x="6786827" y="0"/>
                </a:lnTo>
                <a:lnTo>
                  <a:pt x="6786827" y="5090120"/>
                </a:lnTo>
                <a:lnTo>
                  <a:pt x="0" y="5090120"/>
                </a:lnTo>
                <a:lnTo>
                  <a:pt x="0" y="0"/>
                </a:lnTo>
                <a:close/>
              </a:path>
            </a:pathLst>
          </a:custGeom>
          <a:blipFill>
            <a:blip r:embed="rId2"/>
            <a:stretch>
              <a:fillRect/>
            </a:stretch>
          </a:blipFill>
        </p:spPr>
      </p:sp>
      <p:grpSp>
        <p:nvGrpSpPr>
          <p:cNvPr id="4" name="Group 4"/>
          <p:cNvGrpSpPr/>
          <p:nvPr/>
        </p:nvGrpSpPr>
        <p:grpSpPr>
          <a:xfrm rot="0">
            <a:off x="1028700" y="1028700"/>
            <a:ext cx="7079577" cy="1678970"/>
            <a:chOff x="0" y="0"/>
            <a:chExt cx="9439436" cy="2238627"/>
          </a:xfrm>
        </p:grpSpPr>
        <p:sp>
          <p:nvSpPr>
            <p:cNvPr id="5" name="TextBox 5"/>
            <p:cNvSpPr txBox="1"/>
            <p:nvPr/>
          </p:nvSpPr>
          <p:spPr>
            <a:xfrm>
              <a:off x="0" y="-19050"/>
              <a:ext cx="9439436" cy="1314450"/>
            </a:xfrm>
            <a:prstGeom prst="rect">
              <a:avLst/>
            </a:prstGeom>
          </p:spPr>
          <p:txBody>
            <a:bodyPr lIns="0" tIns="0" rIns="0" bIns="0" rtlCol="0" anchor="t">
              <a:spAutoFit/>
            </a:bodyPr>
            <a:lstStyle/>
            <a:p>
              <a:pPr>
                <a:lnSpc>
                  <a:spcPts val="7680"/>
                </a:lnSpc>
              </a:pPr>
              <a:r>
                <a:rPr lang="en-US" sz="6400">
                  <a:solidFill>
                    <a:srgbClr val="F7B4A7"/>
                  </a:solidFill>
                  <a:latin typeface="Josefin Sans Bold" panose="00000800000000000000"/>
                </a:rPr>
                <a:t>Quy trình là gì ?</a:t>
              </a:r>
              <a:endParaRPr lang="en-US" sz="6400">
                <a:solidFill>
                  <a:srgbClr val="F7B4A7"/>
                </a:solidFill>
                <a:latin typeface="Josefin Sans Bold" panose="00000800000000000000"/>
              </a:endParaRPr>
            </a:p>
          </p:txBody>
        </p:sp>
        <p:sp>
          <p:nvSpPr>
            <p:cNvPr id="6" name="TextBox 6"/>
            <p:cNvSpPr txBox="1"/>
            <p:nvPr/>
          </p:nvSpPr>
          <p:spPr>
            <a:xfrm>
              <a:off x="0" y="1606040"/>
              <a:ext cx="7324815" cy="664337"/>
            </a:xfrm>
            <a:prstGeom prst="rect">
              <a:avLst/>
            </a:prstGeom>
          </p:spPr>
          <p:txBody>
            <a:bodyPr lIns="0" tIns="0" rIns="0" bIns="0" rtlCol="0" anchor="t">
              <a:spAutoFit/>
            </a:bodyPr>
            <a:lstStyle/>
            <a:p>
              <a:pPr>
                <a:lnSpc>
                  <a:spcPts val="4260"/>
                </a:lnSpc>
              </a:pPr>
            </a:p>
          </p:txBody>
        </p:sp>
      </p:grpSp>
      <p:grpSp>
        <p:nvGrpSpPr>
          <p:cNvPr id="7" name="Group 7"/>
          <p:cNvGrpSpPr/>
          <p:nvPr/>
        </p:nvGrpSpPr>
        <p:grpSpPr>
          <a:xfrm rot="0">
            <a:off x="711040" y="3935605"/>
            <a:ext cx="7714897" cy="1885852"/>
            <a:chOff x="0" y="0"/>
            <a:chExt cx="10286529" cy="2514469"/>
          </a:xfrm>
        </p:grpSpPr>
        <p:sp>
          <p:nvSpPr>
            <p:cNvPr id="8" name="TextBox 8"/>
            <p:cNvSpPr txBox="1"/>
            <p:nvPr/>
          </p:nvSpPr>
          <p:spPr>
            <a:xfrm>
              <a:off x="0" y="-57150"/>
              <a:ext cx="10286529" cy="622723"/>
            </a:xfrm>
            <a:prstGeom prst="rect">
              <a:avLst/>
            </a:prstGeom>
          </p:spPr>
          <p:txBody>
            <a:bodyPr lIns="0" tIns="0" rIns="0" bIns="0" rtlCol="0" anchor="t">
              <a:spAutoFit/>
            </a:bodyPr>
            <a:lstStyle/>
            <a:p>
              <a:pPr>
                <a:lnSpc>
                  <a:spcPts val="3920"/>
                </a:lnSpc>
              </a:pPr>
            </a:p>
          </p:txBody>
        </p:sp>
        <p:sp>
          <p:nvSpPr>
            <p:cNvPr id="9" name="TextBox 9"/>
            <p:cNvSpPr txBox="1"/>
            <p:nvPr/>
          </p:nvSpPr>
          <p:spPr>
            <a:xfrm>
              <a:off x="0" y="872995"/>
              <a:ext cx="10286529" cy="1661795"/>
            </a:xfrm>
            <a:prstGeom prst="rect">
              <a:avLst/>
            </a:prstGeom>
          </p:spPr>
          <p:txBody>
            <a:bodyPr lIns="0" tIns="0" rIns="0" bIns="0" rtlCol="0" anchor="t">
              <a:spAutoFit/>
            </a:bodyPr>
            <a:lstStyle/>
            <a:p>
              <a:pPr marL="518160" lvl="1" indent="-259080">
                <a:lnSpc>
                  <a:spcPts val="3360"/>
                </a:lnSpc>
                <a:buFont typeface="Arial" panose="020B0604020202020204"/>
                <a:buChar char="•"/>
              </a:pPr>
              <a:r>
                <a:rPr lang="en-US" sz="2400">
                  <a:solidFill>
                    <a:srgbClr val="FEFEFE"/>
                  </a:solidFill>
                  <a:latin typeface="Josefin Sans" panose="00000500000000000000"/>
                </a:rPr>
                <a:t>Là một chuỗi các bước hay công đoạn được thực hiện theo quy định để hoàn thành một nhiệm vụ/ mục tiêu. </a:t>
              </a:r>
              <a:endParaRPr lang="en-US" sz="2400">
                <a:solidFill>
                  <a:srgbClr val="FEFEFE"/>
                </a:solidFill>
                <a:latin typeface="Josefin Sans" panose="00000500000000000000"/>
              </a:endParaRPr>
            </a:p>
          </p:txBody>
        </p:sp>
      </p:grpSp>
      <p:grpSp>
        <p:nvGrpSpPr>
          <p:cNvPr id="10" name="Group 10"/>
          <p:cNvGrpSpPr/>
          <p:nvPr/>
        </p:nvGrpSpPr>
        <p:grpSpPr>
          <a:xfrm rot="0">
            <a:off x="711040" y="6126468"/>
            <a:ext cx="7714897" cy="1880772"/>
            <a:chOff x="0" y="0"/>
            <a:chExt cx="10286529" cy="2507696"/>
          </a:xfrm>
        </p:grpSpPr>
        <p:sp>
          <p:nvSpPr>
            <p:cNvPr id="11" name="TextBox 11"/>
            <p:cNvSpPr txBox="1"/>
            <p:nvPr/>
          </p:nvSpPr>
          <p:spPr>
            <a:xfrm>
              <a:off x="0" y="-57150"/>
              <a:ext cx="10286529" cy="622723"/>
            </a:xfrm>
            <a:prstGeom prst="rect">
              <a:avLst/>
            </a:prstGeom>
          </p:spPr>
          <p:txBody>
            <a:bodyPr lIns="0" tIns="0" rIns="0" bIns="0" rtlCol="0" anchor="t">
              <a:spAutoFit/>
            </a:bodyPr>
            <a:lstStyle/>
            <a:p>
              <a:pPr>
                <a:lnSpc>
                  <a:spcPts val="3920"/>
                </a:lnSpc>
              </a:pPr>
            </a:p>
          </p:txBody>
        </p:sp>
        <p:sp>
          <p:nvSpPr>
            <p:cNvPr id="12" name="TextBox 12"/>
            <p:cNvSpPr txBox="1"/>
            <p:nvPr/>
          </p:nvSpPr>
          <p:spPr>
            <a:xfrm>
              <a:off x="0" y="876381"/>
              <a:ext cx="10286529" cy="1661795"/>
            </a:xfrm>
            <a:prstGeom prst="rect">
              <a:avLst/>
            </a:prstGeom>
          </p:spPr>
          <p:txBody>
            <a:bodyPr lIns="0" tIns="0" rIns="0" bIns="0" rtlCol="0" anchor="t">
              <a:spAutoFit/>
            </a:bodyPr>
            <a:lstStyle/>
            <a:p>
              <a:pPr marL="518160" lvl="1" indent="-259080">
                <a:lnSpc>
                  <a:spcPts val="3360"/>
                </a:lnSpc>
                <a:buFont typeface="Arial" panose="020B0604020202020204"/>
                <a:buChar char="•"/>
              </a:pPr>
              <a:r>
                <a:rPr lang="en-US" sz="2400">
                  <a:solidFill>
                    <a:srgbClr val="FEFEFE"/>
                  </a:solidFill>
                  <a:latin typeface="Josefin Sans" panose="00000500000000000000"/>
                </a:rPr>
                <a:t>Quy trình bao gồm các bước cụ thể, có quy tắc, và hướng dẫn để đảm bảo rằng công việc được thực hiện một cách có hệ thống và hiệu quả.</a:t>
              </a:r>
              <a:r>
                <a:rPr lang="en-US" sz="2400">
                  <a:solidFill>
                    <a:srgbClr val="FEFEFE"/>
                  </a:solidFill>
                  <a:latin typeface="Josefin Sans" panose="00000500000000000000"/>
                </a:rPr>
                <a:t> </a:t>
              </a:r>
              <a:endParaRPr lang="en-US" sz="2400">
                <a:solidFill>
                  <a:srgbClr val="FEFEFE"/>
                </a:solidFill>
                <a:latin typeface="Josefin Sans" panose="0000050000000000000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28700" y="4701540"/>
            <a:ext cx="5602433" cy="4114800"/>
          </a:xfrm>
          <a:custGeom>
            <a:avLst/>
            <a:gdLst/>
            <a:ahLst/>
            <a:cxnLst/>
            <a:rect l="l" t="t" r="r" b="b"/>
            <a:pathLst>
              <a:path w="5602433" h="4114800">
                <a:moveTo>
                  <a:pt x="0" y="0"/>
                </a:moveTo>
                <a:lnTo>
                  <a:pt x="5602433" y="0"/>
                </a:lnTo>
                <a:lnTo>
                  <a:pt x="5602433"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467588" y="979599"/>
            <a:ext cx="8521886" cy="2907982"/>
          </a:xfrm>
          <a:prstGeom prst="rect">
            <a:avLst/>
          </a:prstGeom>
        </p:spPr>
        <p:txBody>
          <a:bodyPr lIns="0" tIns="0" rIns="0" bIns="0" rtlCol="0" anchor="t">
            <a:spAutoFit/>
          </a:bodyPr>
          <a:lstStyle/>
          <a:p>
            <a:pPr>
              <a:lnSpc>
                <a:spcPts val="7505"/>
              </a:lnSpc>
            </a:pPr>
            <a:r>
              <a:rPr lang="en-US" sz="7150">
                <a:solidFill>
                  <a:srgbClr val="F7B4A7"/>
                </a:solidFill>
                <a:latin typeface="Josefin Sans Bold" panose="00000800000000000000"/>
              </a:rPr>
              <a:t>Tại sao </a:t>
            </a:r>
            <a:endParaRPr lang="en-US" sz="7150">
              <a:solidFill>
                <a:srgbClr val="F7B4A7"/>
              </a:solidFill>
              <a:latin typeface="Josefin Sans Bold" panose="00000800000000000000"/>
            </a:endParaRPr>
          </a:p>
          <a:p>
            <a:pPr>
              <a:lnSpc>
                <a:spcPts val="7505"/>
              </a:lnSpc>
            </a:pPr>
            <a:r>
              <a:rPr lang="en-US" sz="7150">
                <a:solidFill>
                  <a:srgbClr val="F7B4A7"/>
                </a:solidFill>
                <a:latin typeface="Josefin Sans Bold" panose="00000800000000000000"/>
              </a:rPr>
              <a:t>cần có quy trình </a:t>
            </a:r>
            <a:endParaRPr lang="en-US" sz="7150">
              <a:solidFill>
                <a:srgbClr val="F7B4A7"/>
              </a:solidFill>
              <a:latin typeface="Josefin Sans Bold" panose="00000800000000000000"/>
            </a:endParaRPr>
          </a:p>
          <a:p>
            <a:pPr>
              <a:lnSpc>
                <a:spcPts val="7505"/>
              </a:lnSpc>
            </a:pPr>
            <a:r>
              <a:rPr lang="en-US" sz="7150">
                <a:solidFill>
                  <a:srgbClr val="F7B4A7"/>
                </a:solidFill>
                <a:latin typeface="Josefin Sans Bold" panose="00000800000000000000"/>
              </a:rPr>
              <a:t>để xử lý công việc ?</a:t>
            </a:r>
            <a:endParaRPr lang="en-US" sz="7150">
              <a:solidFill>
                <a:srgbClr val="F7B4A7"/>
              </a:solidFill>
              <a:latin typeface="Josefin Sans Bold" panose="00000800000000000000"/>
            </a:endParaRPr>
          </a:p>
        </p:txBody>
      </p:sp>
      <p:sp>
        <p:nvSpPr>
          <p:cNvPr id="4" name="TextBox 4"/>
          <p:cNvSpPr txBox="1"/>
          <p:nvPr/>
        </p:nvSpPr>
        <p:spPr>
          <a:xfrm>
            <a:off x="8989475" y="4924425"/>
            <a:ext cx="8763446" cy="3449955"/>
          </a:xfrm>
          <a:prstGeom prst="rect">
            <a:avLst/>
          </a:prstGeom>
        </p:spPr>
        <p:txBody>
          <a:bodyPr lIns="0" tIns="0" rIns="0" bIns="0" rtlCol="0" anchor="t">
            <a:spAutoFit/>
          </a:bodyPr>
          <a:lstStyle/>
          <a:p>
            <a:pPr marL="863600" lvl="1" indent="-431800">
              <a:lnSpc>
                <a:spcPts val="6960"/>
              </a:lnSpc>
              <a:buFont typeface="Arial" panose="020B0604020202020204"/>
              <a:buChar char="•"/>
            </a:pPr>
            <a:r>
              <a:rPr lang="en-US" sz="4000">
                <a:solidFill>
                  <a:srgbClr val="FFFFFF"/>
                </a:solidFill>
                <a:latin typeface="Josefin Sans" panose="00000500000000000000"/>
              </a:rPr>
              <a:t>Hiệu quả và có tính tổ chức</a:t>
            </a:r>
            <a:endParaRPr lang="en-US" sz="4000">
              <a:solidFill>
                <a:srgbClr val="FFFFFF"/>
              </a:solidFill>
              <a:latin typeface="Josefin Sans" panose="00000500000000000000"/>
            </a:endParaRPr>
          </a:p>
          <a:p>
            <a:pPr marL="863600" lvl="1" indent="-431800">
              <a:lnSpc>
                <a:spcPts val="6960"/>
              </a:lnSpc>
              <a:buFont typeface="Arial" panose="020B0604020202020204"/>
              <a:buChar char="•"/>
            </a:pPr>
            <a:r>
              <a:rPr lang="en-US" sz="4000">
                <a:solidFill>
                  <a:srgbClr val="FFFFFF"/>
                </a:solidFill>
                <a:latin typeface="Josefin Sans" panose="00000500000000000000"/>
              </a:rPr>
              <a:t>Đảm bảo chất lượng</a:t>
            </a:r>
            <a:endParaRPr lang="en-US" sz="4000">
              <a:solidFill>
                <a:srgbClr val="FFFFFF"/>
              </a:solidFill>
              <a:latin typeface="Josefin Sans" panose="00000500000000000000"/>
            </a:endParaRPr>
          </a:p>
          <a:p>
            <a:pPr marL="863600" lvl="1" indent="-431800">
              <a:lnSpc>
                <a:spcPts val="6960"/>
              </a:lnSpc>
              <a:buFont typeface="Arial" panose="020B0604020202020204"/>
              <a:buChar char="•"/>
            </a:pPr>
            <a:r>
              <a:rPr lang="en-US" sz="4000">
                <a:solidFill>
                  <a:srgbClr val="FFFFFF"/>
                </a:solidFill>
                <a:latin typeface="Josefin Sans" panose="00000500000000000000"/>
              </a:rPr>
              <a:t>Dễ quản lý và theo dõi tiến trình</a:t>
            </a:r>
            <a:endParaRPr lang="en-US" sz="4000">
              <a:solidFill>
                <a:srgbClr val="FFFFFF"/>
              </a:solidFill>
              <a:latin typeface="Josefin Sans" panose="00000500000000000000"/>
            </a:endParaRPr>
          </a:p>
          <a:p>
            <a:pPr marL="863600" lvl="1" indent="-431800">
              <a:lnSpc>
                <a:spcPts val="6960"/>
              </a:lnSpc>
              <a:buFont typeface="Arial" panose="020B0604020202020204"/>
              <a:buChar char="•"/>
            </a:pPr>
            <a:r>
              <a:rPr lang="en-US" sz="4000">
                <a:solidFill>
                  <a:srgbClr val="FFFFFF"/>
                </a:solidFill>
                <a:latin typeface="Josefin Sans" panose="00000500000000000000"/>
              </a:rPr>
              <a:t>Tăng tính linh hoạt và dễ mở rộng</a:t>
            </a:r>
            <a:endParaRPr lang="en-US" sz="4000">
              <a:solidFill>
                <a:srgbClr val="FFFFFF"/>
              </a:solidFill>
              <a:latin typeface="Josefin Sans"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476342" y="1951228"/>
            <a:ext cx="6338112" cy="6384545"/>
          </a:xfrm>
          <a:custGeom>
            <a:avLst/>
            <a:gdLst/>
            <a:ahLst/>
            <a:cxnLst/>
            <a:rect l="l" t="t" r="r" b="b"/>
            <a:pathLst>
              <a:path w="6338112" h="6384545">
                <a:moveTo>
                  <a:pt x="0" y="0"/>
                </a:moveTo>
                <a:lnTo>
                  <a:pt x="6338112" y="0"/>
                </a:lnTo>
                <a:lnTo>
                  <a:pt x="6338112" y="6384544"/>
                </a:lnTo>
                <a:lnTo>
                  <a:pt x="0" y="6384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402757" y="636778"/>
            <a:ext cx="17482486" cy="1314450"/>
          </a:xfrm>
          <a:prstGeom prst="rect">
            <a:avLst/>
          </a:prstGeom>
        </p:spPr>
        <p:txBody>
          <a:bodyPr lIns="0" tIns="0" rIns="0" bIns="0" rtlCol="0" anchor="t">
            <a:spAutoFit/>
          </a:bodyPr>
          <a:lstStyle/>
          <a:p>
            <a:pPr algn="ctr">
              <a:lnSpc>
                <a:spcPts val="10200"/>
              </a:lnSpc>
            </a:pPr>
            <a:r>
              <a:rPr lang="en-US" sz="8500">
                <a:solidFill>
                  <a:srgbClr val="F7B4A7"/>
                </a:solidFill>
                <a:latin typeface="Josefin Sans Bold" panose="00000800000000000000"/>
              </a:rPr>
              <a:t>Quy trình phần mềm là gì ?</a:t>
            </a:r>
            <a:endParaRPr lang="en-US" sz="8500">
              <a:solidFill>
                <a:srgbClr val="F7B4A7"/>
              </a:solidFill>
              <a:latin typeface="Josefin Sans Bold" panose="00000800000000000000"/>
            </a:endParaRPr>
          </a:p>
        </p:txBody>
      </p:sp>
      <p:sp>
        <p:nvSpPr>
          <p:cNvPr id="4" name="TextBox 4"/>
          <p:cNvSpPr txBox="1"/>
          <p:nvPr/>
        </p:nvSpPr>
        <p:spPr>
          <a:xfrm>
            <a:off x="0" y="3945382"/>
            <a:ext cx="10086681" cy="1689735"/>
          </a:xfrm>
          <a:prstGeom prst="rect">
            <a:avLst/>
          </a:prstGeom>
        </p:spPr>
        <p:txBody>
          <a:bodyPr lIns="0" tIns="0" rIns="0" bIns="0" rtlCol="0" anchor="t">
            <a:spAutoFit/>
          </a:bodyPr>
          <a:lstStyle/>
          <a:p>
            <a:pPr marL="690880" lvl="1" indent="-345440">
              <a:lnSpc>
                <a:spcPts val="3360"/>
              </a:lnSpc>
              <a:buFont typeface="Arial" panose="020B0604020202020204"/>
              <a:buChar char="•"/>
            </a:pPr>
            <a:r>
              <a:rPr lang="en-US" sz="3200">
                <a:solidFill>
                  <a:srgbClr val="EFEFEF"/>
                </a:solidFill>
                <a:latin typeface="Josefin Sans" panose="00000500000000000000"/>
              </a:rPr>
              <a:t>Là một tập hợp các bước và hoạt động được sắp xếp logic để phát triển và quản lý phần mềm từ khâu lập kế hoạch, thiết kế, phát triển, kiểm thử cho đến triển khai và bảo trì. </a:t>
            </a:r>
            <a:endParaRPr lang="en-US" sz="3200">
              <a:solidFill>
                <a:srgbClr val="EFEFEF"/>
              </a:solidFill>
              <a:latin typeface="Josefin Sans" panose="00000500000000000000"/>
            </a:endParaRPr>
          </a:p>
        </p:txBody>
      </p:sp>
      <p:sp>
        <p:nvSpPr>
          <p:cNvPr id="5" name="TextBox 5"/>
          <p:cNvSpPr txBox="1"/>
          <p:nvPr/>
        </p:nvSpPr>
        <p:spPr>
          <a:xfrm>
            <a:off x="109105" y="6298933"/>
            <a:ext cx="9977576" cy="1689735"/>
          </a:xfrm>
          <a:prstGeom prst="rect">
            <a:avLst/>
          </a:prstGeom>
        </p:spPr>
        <p:txBody>
          <a:bodyPr lIns="0" tIns="0" rIns="0" bIns="0" rtlCol="0" anchor="t">
            <a:spAutoFit/>
          </a:bodyPr>
          <a:lstStyle/>
          <a:p>
            <a:pPr marL="690880" lvl="1" indent="-345440">
              <a:lnSpc>
                <a:spcPts val="3360"/>
              </a:lnSpc>
              <a:buFont typeface="Arial" panose="020B0604020202020204"/>
              <a:buChar char="•"/>
            </a:pPr>
            <a:r>
              <a:rPr lang="en-US" sz="3200">
                <a:solidFill>
                  <a:srgbClr val="FFFFFF"/>
                </a:solidFill>
                <a:latin typeface="Josefin Sans" panose="00000500000000000000"/>
              </a:rPr>
              <a:t>Quy trình phần mềm giúp đảm bảo rằng quá trình phát triển phần mềm diễn ra một cách có hệ thống, hiệu quả và đáp ứng được mục tiêu cụ thể của dự án.</a:t>
            </a:r>
            <a:r>
              <a:rPr lang="en-US" sz="3200">
                <a:solidFill>
                  <a:srgbClr val="FFFFFF"/>
                </a:solidFill>
                <a:latin typeface="Josefin Sans" panose="00000500000000000000"/>
              </a:rPr>
              <a:t> </a:t>
            </a:r>
            <a:endParaRPr lang="en-US" sz="3200">
              <a:solidFill>
                <a:srgbClr val="FFFFFF"/>
              </a:solidFill>
              <a:latin typeface="Josefin Sans"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3591270" y="3890854"/>
            <a:ext cx="4182770" cy="4114800"/>
          </a:xfrm>
          <a:custGeom>
            <a:avLst/>
            <a:gdLst/>
            <a:ahLst/>
            <a:cxnLst/>
            <a:rect l="l" t="t" r="r" b="b"/>
            <a:pathLst>
              <a:path w="4182770" h="4114800">
                <a:moveTo>
                  <a:pt x="0" y="0"/>
                </a:moveTo>
                <a:lnTo>
                  <a:pt x="4182770" y="0"/>
                </a:lnTo>
                <a:lnTo>
                  <a:pt x="4182770"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532822" y="549880"/>
            <a:ext cx="17241218" cy="2650520"/>
            <a:chOff x="0" y="0"/>
            <a:chExt cx="22988291" cy="3534027"/>
          </a:xfrm>
        </p:grpSpPr>
        <p:sp>
          <p:nvSpPr>
            <p:cNvPr id="4" name="TextBox 4"/>
            <p:cNvSpPr txBox="1"/>
            <p:nvPr/>
          </p:nvSpPr>
          <p:spPr>
            <a:xfrm>
              <a:off x="0" y="-19050"/>
              <a:ext cx="22988291" cy="2609850"/>
            </a:xfrm>
            <a:prstGeom prst="rect">
              <a:avLst/>
            </a:prstGeom>
          </p:spPr>
          <p:txBody>
            <a:bodyPr lIns="0" tIns="0" rIns="0" bIns="0" rtlCol="0" anchor="t">
              <a:spAutoFit/>
            </a:bodyPr>
            <a:lstStyle/>
            <a:p>
              <a:pPr algn="ctr">
                <a:lnSpc>
                  <a:spcPts val="7680"/>
                </a:lnSpc>
              </a:pPr>
              <a:r>
                <a:rPr lang="en-US" sz="6400">
                  <a:solidFill>
                    <a:srgbClr val="F7B4A7"/>
                  </a:solidFill>
                  <a:latin typeface="Josefin Sans Bold" panose="00000800000000000000"/>
                </a:rPr>
                <a:t>Tại sao cần có quy trình phần mềm </a:t>
              </a:r>
              <a:endParaRPr lang="en-US" sz="6400">
                <a:solidFill>
                  <a:srgbClr val="F7B4A7"/>
                </a:solidFill>
                <a:latin typeface="Josefin Sans Bold" panose="00000800000000000000"/>
              </a:endParaRPr>
            </a:p>
            <a:p>
              <a:pPr algn="ctr">
                <a:lnSpc>
                  <a:spcPts val="7680"/>
                </a:lnSpc>
              </a:pPr>
              <a:r>
                <a:rPr lang="en-US" sz="6400">
                  <a:solidFill>
                    <a:srgbClr val="F7B4A7"/>
                  </a:solidFill>
                  <a:latin typeface="Josefin Sans Bold" panose="00000800000000000000"/>
                </a:rPr>
                <a:t>trong sản xuất phần mềm ?</a:t>
              </a:r>
              <a:endParaRPr lang="en-US" sz="6400">
                <a:solidFill>
                  <a:srgbClr val="F7B4A7"/>
                </a:solidFill>
                <a:latin typeface="Josefin Sans Bold" panose="00000800000000000000"/>
              </a:endParaRPr>
            </a:p>
          </p:txBody>
        </p:sp>
        <p:sp>
          <p:nvSpPr>
            <p:cNvPr id="5" name="TextBox 5"/>
            <p:cNvSpPr txBox="1"/>
            <p:nvPr/>
          </p:nvSpPr>
          <p:spPr>
            <a:xfrm>
              <a:off x="0" y="2901440"/>
              <a:ext cx="17838458" cy="664337"/>
            </a:xfrm>
            <a:prstGeom prst="rect">
              <a:avLst/>
            </a:prstGeom>
          </p:spPr>
          <p:txBody>
            <a:bodyPr lIns="0" tIns="0" rIns="0" bIns="0" rtlCol="0" anchor="t">
              <a:spAutoFit/>
            </a:bodyPr>
            <a:lstStyle/>
            <a:p>
              <a:pPr>
                <a:lnSpc>
                  <a:spcPts val="4260"/>
                </a:lnSpc>
              </a:pPr>
            </a:p>
          </p:txBody>
        </p:sp>
      </p:grpSp>
      <p:grpSp>
        <p:nvGrpSpPr>
          <p:cNvPr id="6" name="Group 6"/>
          <p:cNvGrpSpPr/>
          <p:nvPr/>
        </p:nvGrpSpPr>
        <p:grpSpPr>
          <a:xfrm rot="0">
            <a:off x="1028700" y="4730520"/>
            <a:ext cx="7714897" cy="1104167"/>
            <a:chOff x="0" y="0"/>
            <a:chExt cx="10286529" cy="1472223"/>
          </a:xfrm>
        </p:grpSpPr>
        <p:sp>
          <p:nvSpPr>
            <p:cNvPr id="7" name="TextBox 7"/>
            <p:cNvSpPr txBox="1"/>
            <p:nvPr/>
          </p:nvSpPr>
          <p:spPr>
            <a:xfrm>
              <a:off x="0" y="-57150"/>
              <a:ext cx="10286529" cy="698077"/>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EFEFEF"/>
                  </a:solidFill>
                  <a:latin typeface="Josefin Sans" panose="00000500000000000000"/>
                </a:rPr>
                <a:t>Tăng hiệu quả</a:t>
              </a:r>
              <a:endParaRPr lang="en-US" sz="3200">
                <a:solidFill>
                  <a:srgbClr val="EFEFEF"/>
                </a:solidFill>
                <a:latin typeface="Josefin Sans" panose="00000500000000000000"/>
              </a:endParaRPr>
            </a:p>
          </p:txBody>
        </p:sp>
        <p:sp>
          <p:nvSpPr>
            <p:cNvPr id="8" name="TextBox 8"/>
            <p:cNvSpPr txBox="1"/>
            <p:nvPr/>
          </p:nvSpPr>
          <p:spPr>
            <a:xfrm>
              <a:off x="0" y="948348"/>
              <a:ext cx="10286529" cy="544195"/>
            </a:xfrm>
            <a:prstGeom prst="rect">
              <a:avLst/>
            </a:prstGeom>
          </p:spPr>
          <p:txBody>
            <a:bodyPr lIns="0" tIns="0" rIns="0" bIns="0" rtlCol="0" anchor="t">
              <a:spAutoFit/>
            </a:bodyPr>
            <a:lstStyle/>
            <a:p>
              <a:pPr>
                <a:lnSpc>
                  <a:spcPts val="3360"/>
                </a:lnSpc>
              </a:pPr>
            </a:p>
          </p:txBody>
        </p:sp>
      </p:grpSp>
      <p:grpSp>
        <p:nvGrpSpPr>
          <p:cNvPr id="9" name="Group 9"/>
          <p:cNvGrpSpPr/>
          <p:nvPr/>
        </p:nvGrpSpPr>
        <p:grpSpPr>
          <a:xfrm rot="0">
            <a:off x="1028700" y="5882996"/>
            <a:ext cx="7714897" cy="1099087"/>
            <a:chOff x="0" y="0"/>
            <a:chExt cx="10286529" cy="1465450"/>
          </a:xfrm>
        </p:grpSpPr>
        <p:sp>
          <p:nvSpPr>
            <p:cNvPr id="10" name="TextBox 10"/>
            <p:cNvSpPr txBox="1"/>
            <p:nvPr/>
          </p:nvSpPr>
          <p:spPr>
            <a:xfrm>
              <a:off x="0" y="-57150"/>
              <a:ext cx="10286529" cy="698077"/>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EFEFEF"/>
                  </a:solidFill>
                  <a:latin typeface="Josefin Sans" panose="00000500000000000000"/>
                </a:rPr>
                <a:t>Đảm bảo chất lượng</a:t>
              </a:r>
              <a:endParaRPr lang="en-US" sz="3200">
                <a:solidFill>
                  <a:srgbClr val="EFEFEF"/>
                </a:solidFill>
                <a:latin typeface="Josefin Sans" panose="00000500000000000000"/>
              </a:endParaRPr>
            </a:p>
          </p:txBody>
        </p:sp>
        <p:sp>
          <p:nvSpPr>
            <p:cNvPr id="11" name="TextBox 11"/>
            <p:cNvSpPr txBox="1"/>
            <p:nvPr/>
          </p:nvSpPr>
          <p:spPr>
            <a:xfrm>
              <a:off x="0" y="951735"/>
              <a:ext cx="10286529" cy="544195"/>
            </a:xfrm>
            <a:prstGeom prst="rect">
              <a:avLst/>
            </a:prstGeom>
          </p:spPr>
          <p:txBody>
            <a:bodyPr lIns="0" tIns="0" rIns="0" bIns="0" rtlCol="0" anchor="t">
              <a:spAutoFit/>
            </a:bodyPr>
            <a:lstStyle/>
            <a:p>
              <a:pPr>
                <a:lnSpc>
                  <a:spcPts val="3360"/>
                </a:lnSpc>
              </a:pPr>
            </a:p>
          </p:txBody>
        </p:sp>
      </p:grpSp>
      <p:grpSp>
        <p:nvGrpSpPr>
          <p:cNvPr id="12" name="Group 12"/>
          <p:cNvGrpSpPr/>
          <p:nvPr/>
        </p:nvGrpSpPr>
        <p:grpSpPr>
          <a:xfrm rot="0">
            <a:off x="6503737" y="4778780"/>
            <a:ext cx="7714897" cy="1106707"/>
            <a:chOff x="0" y="0"/>
            <a:chExt cx="10286529" cy="1475610"/>
          </a:xfrm>
        </p:grpSpPr>
        <p:sp>
          <p:nvSpPr>
            <p:cNvPr id="13" name="TextBox 13"/>
            <p:cNvSpPr txBox="1"/>
            <p:nvPr/>
          </p:nvSpPr>
          <p:spPr>
            <a:xfrm>
              <a:off x="0" y="-57150"/>
              <a:ext cx="10286529" cy="698077"/>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EFEFEF"/>
                  </a:solidFill>
                  <a:latin typeface="Josefin Sans" panose="00000500000000000000"/>
                </a:rPr>
                <a:t>Quản lý rủi ro</a:t>
              </a:r>
              <a:endParaRPr lang="en-US" sz="3200">
                <a:solidFill>
                  <a:srgbClr val="EFEFEF"/>
                </a:solidFill>
                <a:latin typeface="Josefin Sans" panose="00000500000000000000"/>
              </a:endParaRPr>
            </a:p>
          </p:txBody>
        </p:sp>
        <p:sp>
          <p:nvSpPr>
            <p:cNvPr id="14" name="TextBox 14"/>
            <p:cNvSpPr txBox="1"/>
            <p:nvPr/>
          </p:nvSpPr>
          <p:spPr>
            <a:xfrm>
              <a:off x="0" y="951735"/>
              <a:ext cx="10286529" cy="544195"/>
            </a:xfrm>
            <a:prstGeom prst="rect">
              <a:avLst/>
            </a:prstGeom>
          </p:spPr>
          <p:txBody>
            <a:bodyPr lIns="0" tIns="0" rIns="0" bIns="0" rtlCol="0" anchor="t">
              <a:spAutoFit/>
            </a:bodyPr>
            <a:lstStyle/>
            <a:p>
              <a:pPr>
                <a:lnSpc>
                  <a:spcPts val="3360"/>
                </a:lnSpc>
              </a:pPr>
            </a:p>
          </p:txBody>
        </p:sp>
      </p:grpSp>
      <p:grpSp>
        <p:nvGrpSpPr>
          <p:cNvPr id="15" name="Group 15"/>
          <p:cNvGrpSpPr/>
          <p:nvPr/>
        </p:nvGrpSpPr>
        <p:grpSpPr>
          <a:xfrm rot="0">
            <a:off x="6503737" y="5836632"/>
            <a:ext cx="7714897" cy="1099087"/>
            <a:chOff x="0" y="0"/>
            <a:chExt cx="10286529" cy="1465450"/>
          </a:xfrm>
        </p:grpSpPr>
        <p:sp>
          <p:nvSpPr>
            <p:cNvPr id="16" name="TextBox 16"/>
            <p:cNvSpPr txBox="1"/>
            <p:nvPr/>
          </p:nvSpPr>
          <p:spPr>
            <a:xfrm>
              <a:off x="0" y="-57150"/>
              <a:ext cx="10286529" cy="698077"/>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EFEFEF"/>
                  </a:solidFill>
                  <a:latin typeface="Josefin Sans" panose="00000500000000000000"/>
                </a:rPr>
                <a:t>Dễ dàng kiểm soát và đối phó</a:t>
              </a:r>
              <a:endParaRPr lang="en-US" sz="3200">
                <a:solidFill>
                  <a:srgbClr val="EFEFEF"/>
                </a:solidFill>
                <a:latin typeface="Josefin Sans" panose="00000500000000000000"/>
              </a:endParaRPr>
            </a:p>
          </p:txBody>
        </p:sp>
        <p:sp>
          <p:nvSpPr>
            <p:cNvPr id="17" name="TextBox 17"/>
            <p:cNvSpPr txBox="1"/>
            <p:nvPr/>
          </p:nvSpPr>
          <p:spPr>
            <a:xfrm>
              <a:off x="0" y="951735"/>
              <a:ext cx="10286529" cy="544195"/>
            </a:xfrm>
            <a:prstGeom prst="rect">
              <a:avLst/>
            </a:prstGeom>
          </p:spPr>
          <p:txBody>
            <a:bodyPr lIns="0" tIns="0" rIns="0" bIns="0" rtlCol="0" anchor="t">
              <a:spAutoFit/>
            </a:bodyPr>
            <a:lstStyle/>
            <a:p>
              <a:pPr>
                <a:lnSpc>
                  <a:spcPts val="3360"/>
                </a:lnSpc>
              </a:pPr>
            </a:p>
          </p:txBody>
        </p:sp>
      </p:grpSp>
      <p:grpSp>
        <p:nvGrpSpPr>
          <p:cNvPr id="18" name="Group 18"/>
          <p:cNvGrpSpPr/>
          <p:nvPr/>
        </p:nvGrpSpPr>
        <p:grpSpPr>
          <a:xfrm rot="0">
            <a:off x="1028700" y="7030344"/>
            <a:ext cx="7714897" cy="1099087"/>
            <a:chOff x="0" y="0"/>
            <a:chExt cx="10286529" cy="1465450"/>
          </a:xfrm>
        </p:grpSpPr>
        <p:sp>
          <p:nvSpPr>
            <p:cNvPr id="19" name="TextBox 19"/>
            <p:cNvSpPr txBox="1"/>
            <p:nvPr/>
          </p:nvSpPr>
          <p:spPr>
            <a:xfrm>
              <a:off x="0" y="-57150"/>
              <a:ext cx="10286529" cy="698077"/>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EFEFEF"/>
                  </a:solidFill>
                  <a:latin typeface="Josefin Sans" panose="00000500000000000000"/>
                </a:rPr>
                <a:t>Kết hợp công việc nhóm</a:t>
              </a:r>
              <a:endParaRPr lang="en-US" sz="3200">
                <a:solidFill>
                  <a:srgbClr val="EFEFEF"/>
                </a:solidFill>
                <a:latin typeface="Josefin Sans" panose="00000500000000000000"/>
              </a:endParaRPr>
            </a:p>
          </p:txBody>
        </p:sp>
        <p:sp>
          <p:nvSpPr>
            <p:cNvPr id="20" name="TextBox 20"/>
            <p:cNvSpPr txBox="1"/>
            <p:nvPr/>
          </p:nvSpPr>
          <p:spPr>
            <a:xfrm>
              <a:off x="0" y="951735"/>
              <a:ext cx="10286529" cy="544195"/>
            </a:xfrm>
            <a:prstGeom prst="rect">
              <a:avLst/>
            </a:prstGeom>
          </p:spPr>
          <p:txBody>
            <a:bodyPr lIns="0" tIns="0" rIns="0" bIns="0" rtlCol="0" anchor="t">
              <a:spAutoFit/>
            </a:bodyPr>
            <a:lstStyle/>
            <a:p>
              <a:pPr>
                <a:lnSpc>
                  <a:spcPts val="3360"/>
                </a:lnSpc>
              </a:pPr>
            </a:p>
          </p:txBody>
        </p:sp>
      </p:grpSp>
      <p:grpSp>
        <p:nvGrpSpPr>
          <p:cNvPr id="21" name="Group 21"/>
          <p:cNvGrpSpPr/>
          <p:nvPr/>
        </p:nvGrpSpPr>
        <p:grpSpPr>
          <a:xfrm rot="0">
            <a:off x="6503737" y="7030344"/>
            <a:ext cx="7714897" cy="1099087"/>
            <a:chOff x="0" y="0"/>
            <a:chExt cx="10286529" cy="1465450"/>
          </a:xfrm>
        </p:grpSpPr>
        <p:sp>
          <p:nvSpPr>
            <p:cNvPr id="22" name="TextBox 22"/>
            <p:cNvSpPr txBox="1"/>
            <p:nvPr/>
          </p:nvSpPr>
          <p:spPr>
            <a:xfrm>
              <a:off x="0" y="-57150"/>
              <a:ext cx="10286529" cy="698077"/>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a:solidFill>
                    <a:srgbClr val="EFEFEF"/>
                  </a:solidFill>
                  <a:latin typeface="Josefin Sans" panose="00000500000000000000"/>
                </a:rPr>
                <a:t>Tạo khả năng mở rộng</a:t>
              </a:r>
              <a:endParaRPr lang="en-US" sz="3200">
                <a:solidFill>
                  <a:srgbClr val="EFEFEF"/>
                </a:solidFill>
                <a:latin typeface="Josefin Sans" panose="00000500000000000000"/>
              </a:endParaRPr>
            </a:p>
          </p:txBody>
        </p:sp>
        <p:sp>
          <p:nvSpPr>
            <p:cNvPr id="23" name="TextBox 23"/>
            <p:cNvSpPr txBox="1"/>
            <p:nvPr/>
          </p:nvSpPr>
          <p:spPr>
            <a:xfrm>
              <a:off x="0" y="951735"/>
              <a:ext cx="10286529" cy="544195"/>
            </a:xfrm>
            <a:prstGeom prst="rect">
              <a:avLst/>
            </a:prstGeom>
          </p:spPr>
          <p:txBody>
            <a:bodyPr lIns="0" tIns="0" rIns="0" bIns="0" rtlCol="0" anchor="t">
              <a:spAutoFit/>
            </a:bodyPr>
            <a:lstStyle/>
            <a:p>
              <a:pPr>
                <a:lnSpc>
                  <a:spcPts val="3360"/>
                </a:lnSpc>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028700" y="884959"/>
            <a:ext cx="16230600" cy="990600"/>
          </a:xfrm>
          <a:prstGeom prst="rect">
            <a:avLst/>
          </a:prstGeom>
        </p:spPr>
        <p:txBody>
          <a:bodyPr lIns="0" tIns="0" rIns="0" bIns="0" rtlCol="0" anchor="t">
            <a:spAutoFit/>
          </a:bodyPr>
          <a:lstStyle/>
          <a:p>
            <a:pPr algn="ctr">
              <a:lnSpc>
                <a:spcPts val="7680"/>
              </a:lnSpc>
            </a:pPr>
            <a:r>
              <a:rPr lang="en-US" sz="6400">
                <a:solidFill>
                  <a:srgbClr val="F7B4A7"/>
                </a:solidFill>
                <a:latin typeface="Josefin Sans Bold" panose="00000800000000000000"/>
              </a:rPr>
              <a:t>Các bước cơ bản của quy trình phần mềm</a:t>
            </a:r>
            <a:endParaRPr lang="en-US" sz="6400">
              <a:solidFill>
                <a:srgbClr val="F7B4A7"/>
              </a:solidFill>
              <a:latin typeface="Josefin Sans Bold" panose="00000800000000000000"/>
            </a:endParaRPr>
          </a:p>
        </p:txBody>
      </p:sp>
      <p:grpSp>
        <p:nvGrpSpPr>
          <p:cNvPr id="3" name="Group 3"/>
          <p:cNvGrpSpPr/>
          <p:nvPr/>
        </p:nvGrpSpPr>
        <p:grpSpPr>
          <a:xfrm rot="0">
            <a:off x="3040465" y="5033509"/>
            <a:ext cx="2401669" cy="1879269"/>
            <a:chOff x="0" y="0"/>
            <a:chExt cx="3202226" cy="2505692"/>
          </a:xfrm>
        </p:grpSpPr>
        <p:sp>
          <p:nvSpPr>
            <p:cNvPr id="4" name="TextBox 4"/>
            <p:cNvSpPr txBox="1"/>
            <p:nvPr/>
          </p:nvSpPr>
          <p:spPr>
            <a:xfrm>
              <a:off x="0" y="-57150"/>
              <a:ext cx="3202226" cy="616279"/>
            </a:xfrm>
            <a:prstGeom prst="rect">
              <a:avLst/>
            </a:prstGeom>
          </p:spPr>
          <p:txBody>
            <a:bodyPr lIns="0" tIns="0" rIns="0" bIns="0" rtlCol="0" anchor="t">
              <a:spAutoFit/>
            </a:bodyPr>
            <a:lstStyle/>
            <a:p>
              <a:pPr algn="ctr">
                <a:lnSpc>
                  <a:spcPts val="3920"/>
                </a:lnSpc>
              </a:pPr>
            </a:p>
          </p:txBody>
        </p:sp>
        <p:sp>
          <p:nvSpPr>
            <p:cNvPr id="5" name="TextBox 5"/>
            <p:cNvSpPr txBox="1"/>
            <p:nvPr/>
          </p:nvSpPr>
          <p:spPr>
            <a:xfrm>
              <a:off x="0" y="1915130"/>
              <a:ext cx="3202226" cy="1102995"/>
            </a:xfrm>
            <a:prstGeom prst="rect">
              <a:avLst/>
            </a:prstGeom>
          </p:spPr>
          <p:txBody>
            <a:bodyPr lIns="0" tIns="0" rIns="0" bIns="0" rtlCol="0" anchor="t">
              <a:spAutoFit/>
            </a:bodyPr>
            <a:lstStyle/>
            <a:p>
              <a:pPr algn="ctr">
                <a:lnSpc>
                  <a:spcPts val="3360"/>
                </a:lnSpc>
              </a:pPr>
              <a:r>
                <a:rPr lang="en-US" sz="2400">
                  <a:solidFill>
                    <a:srgbClr val="EFEFEF"/>
                  </a:solidFill>
                  <a:latin typeface="Josefin Sans" panose="00000500000000000000"/>
                </a:rPr>
                <a:t>Thiết kế phần mềm</a:t>
              </a:r>
              <a:endParaRPr lang="en-US" sz="2400">
                <a:solidFill>
                  <a:srgbClr val="EFEFEF"/>
                </a:solidFill>
                <a:latin typeface="Josefin Sans" panose="00000500000000000000"/>
              </a:endParaRPr>
            </a:p>
          </p:txBody>
        </p:sp>
        <p:sp>
          <p:nvSpPr>
            <p:cNvPr id="6" name="TextBox 6"/>
            <p:cNvSpPr txBox="1"/>
            <p:nvPr/>
          </p:nvSpPr>
          <p:spPr>
            <a:xfrm>
              <a:off x="0" y="905852"/>
              <a:ext cx="3202226" cy="698077"/>
            </a:xfrm>
            <a:prstGeom prst="rect">
              <a:avLst/>
            </a:prstGeom>
          </p:spPr>
          <p:txBody>
            <a:bodyPr lIns="0" tIns="0" rIns="0" bIns="0" rtlCol="0" anchor="t">
              <a:spAutoFit/>
            </a:bodyPr>
            <a:lstStyle/>
            <a:p>
              <a:pPr algn="ctr">
                <a:lnSpc>
                  <a:spcPts val="4480"/>
                </a:lnSpc>
              </a:pPr>
              <a:r>
                <a:rPr lang="en-US" sz="3200">
                  <a:solidFill>
                    <a:srgbClr val="EFEFEF"/>
                  </a:solidFill>
                  <a:latin typeface="Josefin Sans" panose="00000500000000000000"/>
                </a:rPr>
                <a:t>Design</a:t>
              </a:r>
              <a:endParaRPr lang="en-US" sz="3200">
                <a:solidFill>
                  <a:srgbClr val="EFEFEF"/>
                </a:solidFill>
                <a:latin typeface="Josefin Sans" panose="00000500000000000000"/>
              </a:endParaRPr>
            </a:p>
          </p:txBody>
        </p:sp>
      </p:grpSp>
      <p:grpSp>
        <p:nvGrpSpPr>
          <p:cNvPr id="7" name="Group 7"/>
          <p:cNvGrpSpPr/>
          <p:nvPr/>
        </p:nvGrpSpPr>
        <p:grpSpPr>
          <a:xfrm rot="0">
            <a:off x="126913" y="5033509"/>
            <a:ext cx="2459408" cy="1885138"/>
            <a:chOff x="0" y="0"/>
            <a:chExt cx="3279211" cy="2513517"/>
          </a:xfrm>
        </p:grpSpPr>
        <p:sp>
          <p:nvSpPr>
            <p:cNvPr id="8" name="TextBox 8"/>
            <p:cNvSpPr txBox="1"/>
            <p:nvPr/>
          </p:nvSpPr>
          <p:spPr>
            <a:xfrm>
              <a:off x="0" y="-57150"/>
              <a:ext cx="3279211" cy="616279"/>
            </a:xfrm>
            <a:prstGeom prst="rect">
              <a:avLst/>
            </a:prstGeom>
          </p:spPr>
          <p:txBody>
            <a:bodyPr lIns="0" tIns="0" rIns="0" bIns="0" rtlCol="0" anchor="t">
              <a:spAutoFit/>
            </a:bodyPr>
            <a:lstStyle/>
            <a:p>
              <a:pPr algn="ctr">
                <a:lnSpc>
                  <a:spcPts val="3920"/>
                </a:lnSpc>
              </a:pPr>
            </a:p>
          </p:txBody>
        </p:sp>
        <p:sp>
          <p:nvSpPr>
            <p:cNvPr id="9" name="TextBox 9"/>
            <p:cNvSpPr txBox="1"/>
            <p:nvPr/>
          </p:nvSpPr>
          <p:spPr>
            <a:xfrm>
              <a:off x="0" y="1922955"/>
              <a:ext cx="3279211" cy="1102995"/>
            </a:xfrm>
            <a:prstGeom prst="rect">
              <a:avLst/>
            </a:prstGeom>
          </p:spPr>
          <p:txBody>
            <a:bodyPr lIns="0" tIns="0" rIns="0" bIns="0" rtlCol="0" anchor="t">
              <a:spAutoFit/>
            </a:bodyPr>
            <a:lstStyle/>
            <a:p>
              <a:pPr algn="ctr">
                <a:lnSpc>
                  <a:spcPts val="3360"/>
                </a:lnSpc>
              </a:pPr>
              <a:r>
                <a:rPr lang="en-US" sz="2400">
                  <a:solidFill>
                    <a:srgbClr val="EFEFEF"/>
                  </a:solidFill>
                  <a:latin typeface="Josefin Sans" panose="00000500000000000000"/>
                </a:rPr>
                <a:t>Lập kế hoạch và phân tích yêu cầu</a:t>
              </a:r>
              <a:endParaRPr lang="en-US" sz="2400">
                <a:solidFill>
                  <a:srgbClr val="EFEFEF"/>
                </a:solidFill>
                <a:latin typeface="Josefin Sans" panose="00000500000000000000"/>
              </a:endParaRPr>
            </a:p>
          </p:txBody>
        </p:sp>
        <p:sp>
          <p:nvSpPr>
            <p:cNvPr id="10" name="TextBox 10"/>
            <p:cNvSpPr txBox="1"/>
            <p:nvPr/>
          </p:nvSpPr>
          <p:spPr>
            <a:xfrm>
              <a:off x="0" y="900263"/>
              <a:ext cx="3279211" cy="698077"/>
            </a:xfrm>
            <a:prstGeom prst="rect">
              <a:avLst/>
            </a:prstGeom>
          </p:spPr>
          <p:txBody>
            <a:bodyPr lIns="0" tIns="0" rIns="0" bIns="0" rtlCol="0" anchor="t">
              <a:spAutoFit/>
            </a:bodyPr>
            <a:lstStyle/>
            <a:p>
              <a:pPr algn="ctr">
                <a:lnSpc>
                  <a:spcPts val="4480"/>
                </a:lnSpc>
              </a:pPr>
              <a:r>
                <a:rPr lang="en-US" sz="3200">
                  <a:solidFill>
                    <a:srgbClr val="EFEFEF"/>
                  </a:solidFill>
                  <a:latin typeface="Josefin Sans" panose="00000500000000000000"/>
                </a:rPr>
                <a:t>Analysis</a:t>
              </a:r>
              <a:endParaRPr lang="en-US" sz="3200">
                <a:solidFill>
                  <a:srgbClr val="EFEFEF"/>
                </a:solidFill>
                <a:latin typeface="Josefin Sans" panose="00000500000000000000"/>
              </a:endParaRPr>
            </a:p>
          </p:txBody>
        </p:sp>
      </p:grpSp>
      <p:grpSp>
        <p:nvGrpSpPr>
          <p:cNvPr id="11" name="Group 11"/>
          <p:cNvGrpSpPr/>
          <p:nvPr/>
        </p:nvGrpSpPr>
        <p:grpSpPr>
          <a:xfrm rot="0">
            <a:off x="6311518" y="5033509"/>
            <a:ext cx="2459408" cy="1879269"/>
            <a:chOff x="0" y="0"/>
            <a:chExt cx="3279211" cy="2505692"/>
          </a:xfrm>
        </p:grpSpPr>
        <p:sp>
          <p:nvSpPr>
            <p:cNvPr id="12" name="TextBox 12"/>
            <p:cNvSpPr txBox="1"/>
            <p:nvPr/>
          </p:nvSpPr>
          <p:spPr>
            <a:xfrm>
              <a:off x="0" y="-57150"/>
              <a:ext cx="3279211" cy="616279"/>
            </a:xfrm>
            <a:prstGeom prst="rect">
              <a:avLst/>
            </a:prstGeom>
          </p:spPr>
          <p:txBody>
            <a:bodyPr lIns="0" tIns="0" rIns="0" bIns="0" rtlCol="0" anchor="t">
              <a:spAutoFit/>
            </a:bodyPr>
            <a:lstStyle/>
            <a:p>
              <a:pPr algn="ctr">
                <a:lnSpc>
                  <a:spcPts val="3920"/>
                </a:lnSpc>
              </a:pPr>
            </a:p>
          </p:txBody>
        </p:sp>
        <p:sp>
          <p:nvSpPr>
            <p:cNvPr id="13" name="TextBox 13"/>
            <p:cNvSpPr txBox="1"/>
            <p:nvPr/>
          </p:nvSpPr>
          <p:spPr>
            <a:xfrm>
              <a:off x="0" y="1915130"/>
              <a:ext cx="3279211" cy="1102995"/>
            </a:xfrm>
            <a:prstGeom prst="rect">
              <a:avLst/>
            </a:prstGeom>
          </p:spPr>
          <p:txBody>
            <a:bodyPr lIns="0" tIns="0" rIns="0" bIns="0" rtlCol="0" anchor="t">
              <a:spAutoFit/>
            </a:bodyPr>
            <a:lstStyle/>
            <a:p>
              <a:pPr algn="ctr">
                <a:lnSpc>
                  <a:spcPts val="3360"/>
                </a:lnSpc>
              </a:pPr>
              <a:r>
                <a:rPr lang="en-US" sz="2400">
                  <a:solidFill>
                    <a:srgbClr val="EFEFEF"/>
                  </a:solidFill>
                  <a:latin typeface="Josefin Sans" panose="00000500000000000000"/>
                </a:rPr>
                <a:t>Thực hiện/ </a:t>
              </a:r>
              <a:endParaRPr lang="en-US" sz="2400">
                <a:solidFill>
                  <a:srgbClr val="EFEFEF"/>
                </a:solidFill>
                <a:latin typeface="Josefin Sans" panose="00000500000000000000"/>
              </a:endParaRPr>
            </a:p>
            <a:p>
              <a:pPr algn="ctr">
                <a:lnSpc>
                  <a:spcPts val="3360"/>
                </a:lnSpc>
              </a:pPr>
              <a:r>
                <a:rPr lang="en-US" sz="2400">
                  <a:solidFill>
                    <a:srgbClr val="EFEFEF"/>
                  </a:solidFill>
                  <a:latin typeface="Josefin Sans" panose="00000500000000000000"/>
                </a:rPr>
                <a:t>lập trình</a:t>
              </a:r>
              <a:endParaRPr lang="en-US" sz="2400">
                <a:solidFill>
                  <a:srgbClr val="EFEFEF"/>
                </a:solidFill>
                <a:latin typeface="Josefin Sans" panose="00000500000000000000"/>
              </a:endParaRPr>
            </a:p>
          </p:txBody>
        </p:sp>
        <p:sp>
          <p:nvSpPr>
            <p:cNvPr id="14" name="TextBox 14"/>
            <p:cNvSpPr txBox="1"/>
            <p:nvPr/>
          </p:nvSpPr>
          <p:spPr>
            <a:xfrm>
              <a:off x="0" y="905852"/>
              <a:ext cx="3279211" cy="698077"/>
            </a:xfrm>
            <a:prstGeom prst="rect">
              <a:avLst/>
            </a:prstGeom>
          </p:spPr>
          <p:txBody>
            <a:bodyPr lIns="0" tIns="0" rIns="0" bIns="0" rtlCol="0" anchor="t">
              <a:spAutoFit/>
            </a:bodyPr>
            <a:lstStyle/>
            <a:p>
              <a:pPr algn="ctr">
                <a:lnSpc>
                  <a:spcPts val="4480"/>
                </a:lnSpc>
              </a:pPr>
              <a:r>
                <a:rPr lang="en-US" sz="3200">
                  <a:solidFill>
                    <a:srgbClr val="EFEFEF"/>
                  </a:solidFill>
                  <a:latin typeface="Josefin Sans" panose="00000500000000000000"/>
                </a:rPr>
                <a:t>Development</a:t>
              </a:r>
              <a:endParaRPr lang="en-US" sz="3200">
                <a:solidFill>
                  <a:srgbClr val="EFEFEF"/>
                </a:solidFill>
                <a:latin typeface="Josefin Sans" panose="00000500000000000000"/>
              </a:endParaRPr>
            </a:p>
          </p:txBody>
        </p:sp>
      </p:grpSp>
      <p:sp>
        <p:nvSpPr>
          <p:cNvPr id="15" name="TextBox 15"/>
          <p:cNvSpPr txBox="1"/>
          <p:nvPr/>
        </p:nvSpPr>
        <p:spPr>
          <a:xfrm>
            <a:off x="1028700" y="3432874"/>
            <a:ext cx="655834" cy="832261"/>
          </a:xfrm>
          <a:prstGeom prst="rect">
            <a:avLst/>
          </a:prstGeom>
        </p:spPr>
        <p:txBody>
          <a:bodyPr lIns="0" tIns="0" rIns="0" bIns="0" rtlCol="0" anchor="t">
            <a:spAutoFit/>
          </a:bodyPr>
          <a:lstStyle/>
          <a:p>
            <a:pPr algn="ctr">
              <a:lnSpc>
                <a:spcPts val="6695"/>
              </a:lnSpc>
            </a:pPr>
            <a:r>
              <a:rPr lang="en-US" sz="4780" spc="817">
                <a:solidFill>
                  <a:srgbClr val="94DDDE"/>
                </a:solidFill>
                <a:latin typeface="Josefin Sans Bold" panose="00000800000000000000"/>
              </a:rPr>
              <a:t>1</a:t>
            </a:r>
            <a:endParaRPr lang="en-US" sz="4780" spc="817">
              <a:solidFill>
                <a:srgbClr val="94DDDE"/>
              </a:solidFill>
              <a:latin typeface="Josefin Sans Bold" panose="00000800000000000000"/>
            </a:endParaRPr>
          </a:p>
        </p:txBody>
      </p:sp>
      <p:sp>
        <p:nvSpPr>
          <p:cNvPr id="16" name="TextBox 16"/>
          <p:cNvSpPr txBox="1"/>
          <p:nvPr/>
        </p:nvSpPr>
        <p:spPr>
          <a:xfrm>
            <a:off x="4084834" y="3432874"/>
            <a:ext cx="655834" cy="881957"/>
          </a:xfrm>
          <a:prstGeom prst="rect">
            <a:avLst/>
          </a:prstGeom>
        </p:spPr>
        <p:txBody>
          <a:bodyPr lIns="0" tIns="0" rIns="0" bIns="0" rtlCol="0" anchor="t">
            <a:spAutoFit/>
          </a:bodyPr>
          <a:lstStyle/>
          <a:p>
            <a:pPr algn="ctr">
              <a:lnSpc>
                <a:spcPts val="6695"/>
              </a:lnSpc>
            </a:pPr>
            <a:r>
              <a:rPr lang="en-US" sz="4780" spc="817">
                <a:solidFill>
                  <a:srgbClr val="94DDDE"/>
                </a:solidFill>
                <a:latin typeface="Josefin Sans Bold" panose="00000800000000000000"/>
              </a:rPr>
              <a:t>2</a:t>
            </a:r>
            <a:endParaRPr lang="en-US" sz="4780" spc="817">
              <a:solidFill>
                <a:srgbClr val="94DDDE"/>
              </a:solidFill>
              <a:latin typeface="Josefin Sans Bold" panose="00000800000000000000"/>
            </a:endParaRPr>
          </a:p>
        </p:txBody>
      </p:sp>
      <p:sp>
        <p:nvSpPr>
          <p:cNvPr id="17" name="TextBox 17"/>
          <p:cNvSpPr txBox="1"/>
          <p:nvPr/>
        </p:nvSpPr>
        <p:spPr>
          <a:xfrm>
            <a:off x="7140221" y="3432874"/>
            <a:ext cx="655834" cy="832261"/>
          </a:xfrm>
          <a:prstGeom prst="rect">
            <a:avLst/>
          </a:prstGeom>
        </p:spPr>
        <p:txBody>
          <a:bodyPr lIns="0" tIns="0" rIns="0" bIns="0" rtlCol="0" anchor="t">
            <a:spAutoFit/>
          </a:bodyPr>
          <a:lstStyle/>
          <a:p>
            <a:pPr algn="ctr">
              <a:lnSpc>
                <a:spcPts val="6695"/>
              </a:lnSpc>
            </a:pPr>
            <a:r>
              <a:rPr lang="en-US" sz="4780" spc="817">
                <a:solidFill>
                  <a:srgbClr val="94DDDE"/>
                </a:solidFill>
                <a:latin typeface="Josefin Sans Bold" panose="00000800000000000000"/>
              </a:rPr>
              <a:t>3</a:t>
            </a:r>
            <a:endParaRPr lang="en-US" sz="4780" spc="817">
              <a:solidFill>
                <a:srgbClr val="94DDDE"/>
              </a:solidFill>
              <a:latin typeface="Josefin Sans Bold" panose="00000800000000000000"/>
            </a:endParaRPr>
          </a:p>
        </p:txBody>
      </p:sp>
      <p:sp>
        <p:nvSpPr>
          <p:cNvPr id="18" name="TextBox 18"/>
          <p:cNvSpPr txBox="1"/>
          <p:nvPr/>
        </p:nvSpPr>
        <p:spPr>
          <a:xfrm>
            <a:off x="10358993" y="3423126"/>
            <a:ext cx="655834" cy="832261"/>
          </a:xfrm>
          <a:prstGeom prst="rect">
            <a:avLst/>
          </a:prstGeom>
        </p:spPr>
        <p:txBody>
          <a:bodyPr lIns="0" tIns="0" rIns="0" bIns="0" rtlCol="0" anchor="t">
            <a:spAutoFit/>
          </a:bodyPr>
          <a:lstStyle/>
          <a:p>
            <a:pPr algn="ctr">
              <a:lnSpc>
                <a:spcPts val="6695"/>
              </a:lnSpc>
            </a:pPr>
            <a:r>
              <a:rPr lang="en-US" sz="4780" spc="817">
                <a:solidFill>
                  <a:srgbClr val="94DDDE"/>
                </a:solidFill>
                <a:latin typeface="Josefin Sans Bold" panose="00000800000000000000"/>
              </a:rPr>
              <a:t>4</a:t>
            </a:r>
            <a:endParaRPr lang="en-US" sz="4780" spc="817">
              <a:solidFill>
                <a:srgbClr val="94DDDE"/>
              </a:solidFill>
              <a:latin typeface="Josefin Sans Bold" panose="00000800000000000000"/>
            </a:endParaRPr>
          </a:p>
        </p:txBody>
      </p:sp>
      <p:sp>
        <p:nvSpPr>
          <p:cNvPr id="19" name="TextBox 19"/>
          <p:cNvSpPr txBox="1"/>
          <p:nvPr/>
        </p:nvSpPr>
        <p:spPr>
          <a:xfrm>
            <a:off x="13655427" y="3457722"/>
            <a:ext cx="655834" cy="832261"/>
          </a:xfrm>
          <a:prstGeom prst="rect">
            <a:avLst/>
          </a:prstGeom>
        </p:spPr>
        <p:txBody>
          <a:bodyPr lIns="0" tIns="0" rIns="0" bIns="0" rtlCol="0" anchor="t">
            <a:spAutoFit/>
          </a:bodyPr>
          <a:lstStyle/>
          <a:p>
            <a:pPr algn="ctr">
              <a:lnSpc>
                <a:spcPts val="6695"/>
              </a:lnSpc>
            </a:pPr>
            <a:r>
              <a:rPr lang="en-US" sz="4780" spc="817">
                <a:solidFill>
                  <a:srgbClr val="94DDDE"/>
                </a:solidFill>
                <a:latin typeface="Josefin Sans Bold" panose="00000800000000000000"/>
              </a:rPr>
              <a:t>5</a:t>
            </a:r>
            <a:endParaRPr lang="en-US" sz="4780" spc="817">
              <a:solidFill>
                <a:srgbClr val="94DDDE"/>
              </a:solidFill>
              <a:latin typeface="Josefin Sans Bold" panose="00000800000000000000"/>
            </a:endParaRPr>
          </a:p>
        </p:txBody>
      </p:sp>
      <p:sp>
        <p:nvSpPr>
          <p:cNvPr id="20" name="AutoShape 20"/>
          <p:cNvSpPr/>
          <p:nvPr/>
        </p:nvSpPr>
        <p:spPr>
          <a:xfrm flipV="1">
            <a:off x="1760734" y="3877357"/>
            <a:ext cx="2084107" cy="0"/>
          </a:xfrm>
          <a:prstGeom prst="line">
            <a:avLst/>
          </a:prstGeom>
          <a:ln w="28575" cap="flat">
            <a:solidFill>
              <a:srgbClr val="94DDDE"/>
            </a:solidFill>
            <a:prstDash val="solid"/>
            <a:headEnd type="none" w="sm" len="sm"/>
            <a:tailEnd type="none" w="sm" len="sm"/>
          </a:ln>
        </p:spPr>
      </p:sp>
      <p:sp>
        <p:nvSpPr>
          <p:cNvPr id="21" name="AutoShape 21"/>
          <p:cNvSpPr/>
          <p:nvPr/>
        </p:nvSpPr>
        <p:spPr>
          <a:xfrm>
            <a:off x="4854967" y="3891644"/>
            <a:ext cx="2108143" cy="0"/>
          </a:xfrm>
          <a:prstGeom prst="line">
            <a:avLst/>
          </a:prstGeom>
          <a:ln w="28575" cap="flat">
            <a:solidFill>
              <a:srgbClr val="94DDDE"/>
            </a:solidFill>
            <a:prstDash val="solid"/>
            <a:headEnd type="none" w="sm" len="sm"/>
            <a:tailEnd type="none" w="sm" len="sm"/>
          </a:ln>
        </p:spPr>
      </p:sp>
      <p:sp>
        <p:nvSpPr>
          <p:cNvPr id="22" name="AutoShape 22"/>
          <p:cNvSpPr/>
          <p:nvPr/>
        </p:nvSpPr>
        <p:spPr>
          <a:xfrm>
            <a:off x="7906088" y="3872817"/>
            <a:ext cx="2239340" cy="0"/>
          </a:xfrm>
          <a:prstGeom prst="line">
            <a:avLst/>
          </a:prstGeom>
          <a:ln w="28575" cap="flat">
            <a:solidFill>
              <a:srgbClr val="94DDDE"/>
            </a:solidFill>
            <a:prstDash val="solid"/>
            <a:headEnd type="none" w="sm" len="sm"/>
            <a:tailEnd type="none" w="sm" len="sm"/>
          </a:ln>
        </p:spPr>
      </p:sp>
      <p:sp>
        <p:nvSpPr>
          <p:cNvPr id="23" name="AutoShape 23"/>
          <p:cNvSpPr/>
          <p:nvPr/>
        </p:nvSpPr>
        <p:spPr>
          <a:xfrm>
            <a:off x="14505954" y="3863069"/>
            <a:ext cx="1964079" cy="0"/>
          </a:xfrm>
          <a:prstGeom prst="line">
            <a:avLst/>
          </a:prstGeom>
          <a:ln w="28575" cap="flat">
            <a:solidFill>
              <a:srgbClr val="94DDDE"/>
            </a:solidFill>
            <a:prstDash val="solid"/>
            <a:headEnd type="none" w="sm" len="sm"/>
            <a:tailEnd type="none" w="sm" len="sm"/>
          </a:ln>
        </p:spPr>
      </p:sp>
      <p:sp>
        <p:nvSpPr>
          <p:cNvPr id="24" name="AutoShape 24"/>
          <p:cNvSpPr/>
          <p:nvPr/>
        </p:nvSpPr>
        <p:spPr>
          <a:xfrm>
            <a:off x="11243426" y="3887105"/>
            <a:ext cx="2230985" cy="6327"/>
          </a:xfrm>
          <a:prstGeom prst="line">
            <a:avLst/>
          </a:prstGeom>
          <a:ln w="28575" cap="flat">
            <a:solidFill>
              <a:srgbClr val="94DDDE"/>
            </a:solidFill>
            <a:prstDash val="solid"/>
            <a:headEnd type="none" w="sm" len="sm"/>
            <a:tailEnd type="none" w="sm" len="sm"/>
          </a:ln>
        </p:spPr>
      </p:sp>
      <p:sp>
        <p:nvSpPr>
          <p:cNvPr id="25" name="TextBox 25"/>
          <p:cNvSpPr txBox="1"/>
          <p:nvPr/>
        </p:nvSpPr>
        <p:spPr>
          <a:xfrm>
            <a:off x="16679583" y="3457722"/>
            <a:ext cx="655834" cy="832261"/>
          </a:xfrm>
          <a:prstGeom prst="rect">
            <a:avLst/>
          </a:prstGeom>
        </p:spPr>
        <p:txBody>
          <a:bodyPr lIns="0" tIns="0" rIns="0" bIns="0" rtlCol="0" anchor="t">
            <a:spAutoFit/>
          </a:bodyPr>
          <a:lstStyle/>
          <a:p>
            <a:pPr algn="ctr">
              <a:lnSpc>
                <a:spcPts val="6695"/>
              </a:lnSpc>
            </a:pPr>
            <a:r>
              <a:rPr lang="en-US" sz="4780" spc="817">
                <a:solidFill>
                  <a:srgbClr val="94DDDE"/>
                </a:solidFill>
                <a:latin typeface="Josefin Sans Bold" panose="00000800000000000000"/>
              </a:rPr>
              <a:t>6</a:t>
            </a:r>
            <a:endParaRPr lang="en-US" sz="4780" spc="817">
              <a:solidFill>
                <a:srgbClr val="94DDDE"/>
              </a:solidFill>
              <a:latin typeface="Josefin Sans Bold" panose="00000800000000000000"/>
            </a:endParaRPr>
          </a:p>
        </p:txBody>
      </p:sp>
      <p:grpSp>
        <p:nvGrpSpPr>
          <p:cNvPr id="26" name="Group 26"/>
          <p:cNvGrpSpPr/>
          <p:nvPr/>
        </p:nvGrpSpPr>
        <p:grpSpPr>
          <a:xfrm rot="0">
            <a:off x="9645893" y="5036443"/>
            <a:ext cx="2459408" cy="1879269"/>
            <a:chOff x="0" y="0"/>
            <a:chExt cx="3279211" cy="2505692"/>
          </a:xfrm>
        </p:grpSpPr>
        <p:sp>
          <p:nvSpPr>
            <p:cNvPr id="27" name="TextBox 27"/>
            <p:cNvSpPr txBox="1"/>
            <p:nvPr/>
          </p:nvSpPr>
          <p:spPr>
            <a:xfrm>
              <a:off x="0" y="-57150"/>
              <a:ext cx="3279211" cy="616279"/>
            </a:xfrm>
            <a:prstGeom prst="rect">
              <a:avLst/>
            </a:prstGeom>
          </p:spPr>
          <p:txBody>
            <a:bodyPr lIns="0" tIns="0" rIns="0" bIns="0" rtlCol="0" anchor="t">
              <a:spAutoFit/>
            </a:bodyPr>
            <a:lstStyle/>
            <a:p>
              <a:pPr algn="ctr">
                <a:lnSpc>
                  <a:spcPts val="3920"/>
                </a:lnSpc>
              </a:pPr>
            </a:p>
          </p:txBody>
        </p:sp>
        <p:sp>
          <p:nvSpPr>
            <p:cNvPr id="28" name="TextBox 28"/>
            <p:cNvSpPr txBox="1"/>
            <p:nvPr/>
          </p:nvSpPr>
          <p:spPr>
            <a:xfrm>
              <a:off x="0" y="1915130"/>
              <a:ext cx="3279211" cy="1102995"/>
            </a:xfrm>
            <a:prstGeom prst="rect">
              <a:avLst/>
            </a:prstGeom>
          </p:spPr>
          <p:txBody>
            <a:bodyPr lIns="0" tIns="0" rIns="0" bIns="0" rtlCol="0" anchor="t">
              <a:spAutoFit/>
            </a:bodyPr>
            <a:lstStyle/>
            <a:p>
              <a:pPr algn="ctr">
                <a:lnSpc>
                  <a:spcPts val="3360"/>
                </a:lnSpc>
              </a:pPr>
              <a:r>
                <a:rPr lang="en-US" sz="2400">
                  <a:solidFill>
                    <a:srgbClr val="EFEFEF"/>
                  </a:solidFill>
                  <a:latin typeface="Josefin Sans" panose="00000500000000000000"/>
                </a:rPr>
                <a:t>Kiểm thử phần mềm</a:t>
              </a:r>
              <a:endParaRPr lang="en-US" sz="2400">
                <a:solidFill>
                  <a:srgbClr val="EFEFEF"/>
                </a:solidFill>
                <a:latin typeface="Josefin Sans" panose="00000500000000000000"/>
              </a:endParaRPr>
            </a:p>
          </p:txBody>
        </p:sp>
        <p:sp>
          <p:nvSpPr>
            <p:cNvPr id="29" name="TextBox 29"/>
            <p:cNvSpPr txBox="1"/>
            <p:nvPr/>
          </p:nvSpPr>
          <p:spPr>
            <a:xfrm>
              <a:off x="0" y="905852"/>
              <a:ext cx="3279211" cy="698077"/>
            </a:xfrm>
            <a:prstGeom prst="rect">
              <a:avLst/>
            </a:prstGeom>
          </p:spPr>
          <p:txBody>
            <a:bodyPr lIns="0" tIns="0" rIns="0" bIns="0" rtlCol="0" anchor="t">
              <a:spAutoFit/>
            </a:bodyPr>
            <a:lstStyle/>
            <a:p>
              <a:pPr algn="ctr">
                <a:lnSpc>
                  <a:spcPts val="4480"/>
                </a:lnSpc>
              </a:pPr>
              <a:r>
                <a:rPr lang="en-US" sz="3200">
                  <a:solidFill>
                    <a:srgbClr val="EFEFEF"/>
                  </a:solidFill>
                  <a:latin typeface="Josefin Sans" panose="00000500000000000000"/>
                </a:rPr>
                <a:t>Testing</a:t>
              </a:r>
              <a:endParaRPr lang="en-US" sz="3200">
                <a:solidFill>
                  <a:srgbClr val="EFEFEF"/>
                </a:solidFill>
                <a:latin typeface="Josefin Sans" panose="00000500000000000000"/>
              </a:endParaRPr>
            </a:p>
          </p:txBody>
        </p:sp>
      </p:grpSp>
      <p:grpSp>
        <p:nvGrpSpPr>
          <p:cNvPr id="30" name="Group 30"/>
          <p:cNvGrpSpPr/>
          <p:nvPr/>
        </p:nvGrpSpPr>
        <p:grpSpPr>
          <a:xfrm rot="0">
            <a:off x="12605433" y="4518077"/>
            <a:ext cx="2459408" cy="2441244"/>
            <a:chOff x="0" y="0"/>
            <a:chExt cx="3279211" cy="3254992"/>
          </a:xfrm>
        </p:grpSpPr>
        <p:sp>
          <p:nvSpPr>
            <p:cNvPr id="31" name="TextBox 31"/>
            <p:cNvSpPr txBox="1"/>
            <p:nvPr/>
          </p:nvSpPr>
          <p:spPr>
            <a:xfrm>
              <a:off x="0" y="-57150"/>
              <a:ext cx="3279211" cy="616279"/>
            </a:xfrm>
            <a:prstGeom prst="rect">
              <a:avLst/>
            </a:prstGeom>
          </p:spPr>
          <p:txBody>
            <a:bodyPr lIns="0" tIns="0" rIns="0" bIns="0" rtlCol="0" anchor="t">
              <a:spAutoFit/>
            </a:bodyPr>
            <a:lstStyle/>
            <a:p>
              <a:pPr algn="ctr">
                <a:lnSpc>
                  <a:spcPts val="3920"/>
                </a:lnSpc>
              </a:pPr>
            </a:p>
          </p:txBody>
        </p:sp>
        <p:sp>
          <p:nvSpPr>
            <p:cNvPr id="32" name="TextBox 32"/>
            <p:cNvSpPr txBox="1"/>
            <p:nvPr/>
          </p:nvSpPr>
          <p:spPr>
            <a:xfrm>
              <a:off x="0" y="2664430"/>
              <a:ext cx="3279211" cy="1102995"/>
            </a:xfrm>
            <a:prstGeom prst="rect">
              <a:avLst/>
            </a:prstGeom>
          </p:spPr>
          <p:txBody>
            <a:bodyPr lIns="0" tIns="0" rIns="0" bIns="0" rtlCol="0" anchor="t">
              <a:spAutoFit/>
            </a:bodyPr>
            <a:lstStyle/>
            <a:p>
              <a:pPr algn="ctr">
                <a:lnSpc>
                  <a:spcPts val="3360"/>
                </a:lnSpc>
              </a:pPr>
              <a:r>
                <a:rPr lang="en-US" sz="2400">
                  <a:solidFill>
                    <a:srgbClr val="EFEFEF"/>
                  </a:solidFill>
                  <a:latin typeface="Josefin Sans" panose="00000500000000000000"/>
                </a:rPr>
                <a:t>Giai đoạn triển khai</a:t>
              </a:r>
              <a:endParaRPr lang="en-US" sz="2400">
                <a:solidFill>
                  <a:srgbClr val="EFEFEF"/>
                </a:solidFill>
                <a:latin typeface="Josefin Sans" panose="00000500000000000000"/>
              </a:endParaRPr>
            </a:p>
          </p:txBody>
        </p:sp>
        <p:sp>
          <p:nvSpPr>
            <p:cNvPr id="33" name="TextBox 33"/>
            <p:cNvSpPr txBox="1"/>
            <p:nvPr/>
          </p:nvSpPr>
          <p:spPr>
            <a:xfrm>
              <a:off x="0" y="905852"/>
              <a:ext cx="3279211" cy="1447377"/>
            </a:xfrm>
            <a:prstGeom prst="rect">
              <a:avLst/>
            </a:prstGeom>
          </p:spPr>
          <p:txBody>
            <a:bodyPr lIns="0" tIns="0" rIns="0" bIns="0" rtlCol="0" anchor="t">
              <a:spAutoFit/>
            </a:bodyPr>
            <a:lstStyle/>
            <a:p>
              <a:pPr algn="ctr">
                <a:lnSpc>
                  <a:spcPts val="4480"/>
                </a:lnSpc>
              </a:pPr>
              <a:r>
                <a:rPr lang="en-US" sz="3200">
                  <a:solidFill>
                    <a:srgbClr val="EFEFEF"/>
                  </a:solidFill>
                  <a:latin typeface="Josefin Sans" panose="00000500000000000000"/>
                </a:rPr>
                <a:t>Deployment stage</a:t>
              </a:r>
              <a:endParaRPr lang="en-US" sz="3200">
                <a:solidFill>
                  <a:srgbClr val="EFEFEF"/>
                </a:solidFill>
                <a:latin typeface="Josefin Sans" panose="00000500000000000000"/>
              </a:endParaRPr>
            </a:p>
          </p:txBody>
        </p:sp>
      </p:grpSp>
      <p:grpSp>
        <p:nvGrpSpPr>
          <p:cNvPr id="34" name="Group 34"/>
          <p:cNvGrpSpPr/>
          <p:nvPr/>
        </p:nvGrpSpPr>
        <p:grpSpPr>
          <a:xfrm rot="0">
            <a:off x="15569666" y="5033509"/>
            <a:ext cx="2459408" cy="1879269"/>
            <a:chOff x="0" y="0"/>
            <a:chExt cx="3279211" cy="2505692"/>
          </a:xfrm>
        </p:grpSpPr>
        <p:sp>
          <p:nvSpPr>
            <p:cNvPr id="35" name="TextBox 35"/>
            <p:cNvSpPr txBox="1"/>
            <p:nvPr/>
          </p:nvSpPr>
          <p:spPr>
            <a:xfrm>
              <a:off x="0" y="-57150"/>
              <a:ext cx="3279211" cy="616279"/>
            </a:xfrm>
            <a:prstGeom prst="rect">
              <a:avLst/>
            </a:prstGeom>
          </p:spPr>
          <p:txBody>
            <a:bodyPr lIns="0" tIns="0" rIns="0" bIns="0" rtlCol="0" anchor="t">
              <a:spAutoFit/>
            </a:bodyPr>
            <a:lstStyle/>
            <a:p>
              <a:pPr algn="ctr">
                <a:lnSpc>
                  <a:spcPts val="3920"/>
                </a:lnSpc>
              </a:pPr>
            </a:p>
          </p:txBody>
        </p:sp>
        <p:sp>
          <p:nvSpPr>
            <p:cNvPr id="36" name="TextBox 36"/>
            <p:cNvSpPr txBox="1"/>
            <p:nvPr/>
          </p:nvSpPr>
          <p:spPr>
            <a:xfrm>
              <a:off x="0" y="1915130"/>
              <a:ext cx="3279211" cy="1102995"/>
            </a:xfrm>
            <a:prstGeom prst="rect">
              <a:avLst/>
            </a:prstGeom>
          </p:spPr>
          <p:txBody>
            <a:bodyPr lIns="0" tIns="0" rIns="0" bIns="0" rtlCol="0" anchor="t">
              <a:spAutoFit/>
            </a:bodyPr>
            <a:lstStyle/>
            <a:p>
              <a:pPr algn="ctr">
                <a:lnSpc>
                  <a:spcPts val="3360"/>
                </a:lnSpc>
              </a:pPr>
              <a:r>
                <a:rPr lang="en-US" sz="2400">
                  <a:solidFill>
                    <a:srgbClr val="EFEFEF"/>
                  </a:solidFill>
                  <a:latin typeface="Josefin Sans" panose="00000500000000000000"/>
                </a:rPr>
                <a:t>Quản lý và bảo trì</a:t>
              </a:r>
              <a:endParaRPr lang="en-US" sz="2400">
                <a:solidFill>
                  <a:srgbClr val="EFEFEF"/>
                </a:solidFill>
                <a:latin typeface="Josefin Sans" panose="00000500000000000000"/>
              </a:endParaRPr>
            </a:p>
          </p:txBody>
        </p:sp>
        <p:sp>
          <p:nvSpPr>
            <p:cNvPr id="37" name="TextBox 37"/>
            <p:cNvSpPr txBox="1"/>
            <p:nvPr/>
          </p:nvSpPr>
          <p:spPr>
            <a:xfrm>
              <a:off x="0" y="905852"/>
              <a:ext cx="3279211" cy="698077"/>
            </a:xfrm>
            <a:prstGeom prst="rect">
              <a:avLst/>
            </a:prstGeom>
          </p:spPr>
          <p:txBody>
            <a:bodyPr lIns="0" tIns="0" rIns="0" bIns="0" rtlCol="0" anchor="t">
              <a:spAutoFit/>
            </a:bodyPr>
            <a:lstStyle/>
            <a:p>
              <a:pPr algn="ctr">
                <a:lnSpc>
                  <a:spcPts val="4480"/>
                </a:lnSpc>
              </a:pPr>
              <a:r>
                <a:rPr lang="en-US" sz="3200">
                  <a:solidFill>
                    <a:srgbClr val="EFEFEF"/>
                  </a:solidFill>
                  <a:latin typeface="Josefin Sans" panose="00000500000000000000"/>
                </a:rPr>
                <a:t>Maintenance</a:t>
              </a:r>
              <a:endParaRPr lang="en-US" sz="3200">
                <a:solidFill>
                  <a:srgbClr val="EFEFEF"/>
                </a:solidFill>
                <a:latin typeface="Josefin Sans" panose="0000050000000000000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2506478" y="4597984"/>
            <a:ext cx="5401289" cy="4114800"/>
          </a:xfrm>
          <a:custGeom>
            <a:avLst/>
            <a:gdLst/>
            <a:ahLst/>
            <a:cxnLst/>
            <a:rect l="l" t="t" r="r" b="b"/>
            <a:pathLst>
              <a:path w="5401289" h="4114800">
                <a:moveTo>
                  <a:pt x="0" y="0"/>
                </a:moveTo>
                <a:lnTo>
                  <a:pt x="5401289" y="0"/>
                </a:lnTo>
                <a:lnTo>
                  <a:pt x="5401289"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4498092" y="895350"/>
            <a:ext cx="8730704" cy="1226820"/>
          </a:xfrm>
          <a:prstGeom prst="rect">
            <a:avLst/>
          </a:prstGeom>
        </p:spPr>
        <p:txBody>
          <a:bodyPr lIns="0" tIns="0" rIns="0" bIns="0" rtlCol="0" anchor="t">
            <a:spAutoFit/>
          </a:bodyPr>
          <a:lstStyle/>
          <a:p>
            <a:pPr algn="ctr">
              <a:lnSpc>
                <a:spcPts val="10080"/>
              </a:lnSpc>
            </a:pPr>
            <a:r>
              <a:rPr lang="en-US" sz="7200">
                <a:solidFill>
                  <a:srgbClr val="F7B4A7"/>
                </a:solidFill>
                <a:latin typeface="Josefin Sans Bold" panose="00000800000000000000"/>
              </a:rPr>
              <a:t>Quy trình Waterfall</a:t>
            </a:r>
            <a:endParaRPr lang="en-US" sz="7200">
              <a:solidFill>
                <a:srgbClr val="F7B4A7"/>
              </a:solidFill>
              <a:latin typeface="Josefin Sans Bold" panose="00000800000000000000"/>
            </a:endParaRPr>
          </a:p>
        </p:txBody>
      </p:sp>
      <p:sp>
        <p:nvSpPr>
          <p:cNvPr id="4" name="TextBox 4"/>
          <p:cNvSpPr txBox="1"/>
          <p:nvPr/>
        </p:nvSpPr>
        <p:spPr>
          <a:xfrm>
            <a:off x="246500" y="3975227"/>
            <a:ext cx="12464440" cy="5283073"/>
          </a:xfrm>
          <a:prstGeom prst="rect">
            <a:avLst/>
          </a:prstGeom>
        </p:spPr>
        <p:txBody>
          <a:bodyPr lIns="0" tIns="0" rIns="0" bIns="0" rtlCol="0" anchor="t">
            <a:spAutoFit/>
          </a:bodyPr>
          <a:lstStyle/>
          <a:p>
            <a:pPr marL="734060" lvl="1" indent="-367030" algn="just">
              <a:lnSpc>
                <a:spcPts val="7105"/>
              </a:lnSpc>
              <a:buFont typeface="Arial" panose="020B0604020202020204"/>
              <a:buChar char="•"/>
            </a:pPr>
            <a:r>
              <a:rPr lang="en-US" sz="3400">
                <a:solidFill>
                  <a:srgbClr val="EFEFEF"/>
                </a:solidFill>
                <a:latin typeface="Noto Serif Display" panose="02020502080505020204"/>
              </a:rPr>
              <a:t>Được giới thiệu lần đầu tiên bởi Winston W. Royce (1970).</a:t>
            </a:r>
            <a:endParaRPr lang="en-US" sz="3400">
              <a:solidFill>
                <a:srgbClr val="EFEFEF"/>
              </a:solidFill>
              <a:latin typeface="Noto Serif Display" panose="02020502080505020204"/>
            </a:endParaRPr>
          </a:p>
          <a:p>
            <a:pPr marL="734060" lvl="1" indent="-367030" algn="just">
              <a:lnSpc>
                <a:spcPts val="7105"/>
              </a:lnSpc>
              <a:buFont typeface="Arial" panose="020B0604020202020204"/>
              <a:buChar char="•"/>
            </a:pPr>
            <a:r>
              <a:rPr lang="en-US" sz="3400">
                <a:solidFill>
                  <a:srgbClr val="EFEFEF"/>
                </a:solidFill>
                <a:latin typeface="Noto Serif Display" panose="02020502080505020204"/>
              </a:rPr>
              <a:t>Là quy trình phát triển phần mềm cơ bản .</a:t>
            </a:r>
            <a:endParaRPr lang="en-US" sz="3400">
              <a:solidFill>
                <a:srgbClr val="EFEFEF"/>
              </a:solidFill>
              <a:latin typeface="Noto Serif Display" panose="02020502080505020204"/>
            </a:endParaRPr>
          </a:p>
          <a:p>
            <a:pPr marL="734060" lvl="1" indent="-367030" algn="just">
              <a:lnSpc>
                <a:spcPts val="7105"/>
              </a:lnSpc>
              <a:buFont typeface="Arial" panose="020B0604020202020204"/>
              <a:buChar char="•"/>
            </a:pPr>
            <a:r>
              <a:rPr lang="en-US" sz="3400">
                <a:solidFill>
                  <a:srgbClr val="EFEFEF"/>
                </a:solidFill>
                <a:latin typeface="Noto Serif Display" panose="02020502080505020204"/>
              </a:rPr>
              <a:t>Rất đơn giản nhưng lý tưởng. </a:t>
            </a:r>
            <a:endParaRPr lang="en-US" sz="3400">
              <a:solidFill>
                <a:srgbClr val="EFEFEF"/>
              </a:solidFill>
              <a:latin typeface="Noto Serif Display" panose="02020502080505020204"/>
            </a:endParaRPr>
          </a:p>
          <a:p>
            <a:pPr marL="734060" lvl="1" indent="-367030" algn="just">
              <a:lnSpc>
                <a:spcPts val="7105"/>
              </a:lnSpc>
              <a:buFont typeface="Arial" panose="020B0604020202020204"/>
              <a:buChar char="•"/>
            </a:pPr>
            <a:r>
              <a:rPr lang="en-US" sz="3400">
                <a:solidFill>
                  <a:srgbClr val="EFEFEF"/>
                </a:solidFill>
                <a:latin typeface="Noto Serif Display" panose="02020502080505020204"/>
              </a:rPr>
              <a:t>Trước đây quy trình này rất phổ biến. </a:t>
            </a:r>
            <a:endParaRPr lang="en-US" sz="3400">
              <a:solidFill>
                <a:srgbClr val="EFEFEF"/>
              </a:solidFill>
              <a:latin typeface="Noto Serif Display" panose="02020502080505020204"/>
            </a:endParaRPr>
          </a:p>
          <a:p>
            <a:pPr marL="734060" lvl="1" indent="-367030" algn="just">
              <a:lnSpc>
                <a:spcPts val="7105"/>
              </a:lnSpc>
              <a:buFont typeface="Arial" panose="020B0604020202020204"/>
              <a:buChar char="•"/>
            </a:pPr>
            <a:r>
              <a:rPr lang="en-US" sz="3400">
                <a:solidFill>
                  <a:srgbClr val="EFEFEF"/>
                </a:solidFill>
                <a:latin typeface="Noto Serif Display" panose="02020502080505020204"/>
              </a:rPr>
              <a:t>Nó rất quan trọng vì tất cả các quy trình phát triển phần mềm khác đều dựa trên quy trình này.</a:t>
            </a:r>
            <a:endParaRPr lang="en-US" sz="3400">
              <a:solidFill>
                <a:srgbClr val="EFEFEF"/>
              </a:solidFill>
              <a:latin typeface="Noto Serif Display" panose="02020502080505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8410575" y="8812127"/>
            <a:ext cx="1019401" cy="570865"/>
          </a:xfrm>
          <a:custGeom>
            <a:avLst/>
            <a:gdLst/>
            <a:ahLst/>
            <a:cxnLst/>
            <a:rect l="l" t="t" r="r" b="b"/>
            <a:pathLst>
              <a:path w="1019401" h="570865">
                <a:moveTo>
                  <a:pt x="0" y="0"/>
                </a:moveTo>
                <a:lnTo>
                  <a:pt x="1019401" y="0"/>
                </a:lnTo>
                <a:lnTo>
                  <a:pt x="1019401" y="570864"/>
                </a:lnTo>
                <a:lnTo>
                  <a:pt x="0" y="57086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4569382" y="6208306"/>
            <a:ext cx="1017028" cy="569536"/>
          </a:xfrm>
          <a:custGeom>
            <a:avLst/>
            <a:gdLst/>
            <a:ahLst/>
            <a:cxnLst/>
            <a:rect l="l" t="t" r="r" b="b"/>
            <a:pathLst>
              <a:path w="1017028" h="569536">
                <a:moveTo>
                  <a:pt x="0" y="0"/>
                </a:moveTo>
                <a:lnTo>
                  <a:pt x="1017028" y="0"/>
                </a:lnTo>
                <a:lnTo>
                  <a:pt x="1017028" y="569536"/>
                </a:lnTo>
                <a:lnTo>
                  <a:pt x="0" y="5695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2771200" y="4855725"/>
            <a:ext cx="1027768" cy="575550"/>
          </a:xfrm>
          <a:custGeom>
            <a:avLst/>
            <a:gdLst/>
            <a:ahLst/>
            <a:cxnLst/>
            <a:rect l="l" t="t" r="r" b="b"/>
            <a:pathLst>
              <a:path w="1027768" h="575550">
                <a:moveTo>
                  <a:pt x="0" y="0"/>
                </a:moveTo>
                <a:lnTo>
                  <a:pt x="1027768" y="0"/>
                </a:lnTo>
                <a:lnTo>
                  <a:pt x="1027768" y="575550"/>
                </a:lnTo>
                <a:lnTo>
                  <a:pt x="0" y="57555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805055" y="3564160"/>
            <a:ext cx="1060393" cy="593820"/>
          </a:xfrm>
          <a:custGeom>
            <a:avLst/>
            <a:gdLst/>
            <a:ahLst/>
            <a:cxnLst/>
            <a:rect l="l" t="t" r="r" b="b"/>
            <a:pathLst>
              <a:path w="1060393" h="593820">
                <a:moveTo>
                  <a:pt x="0" y="0"/>
                </a:moveTo>
                <a:lnTo>
                  <a:pt x="1060392" y="0"/>
                </a:lnTo>
                <a:lnTo>
                  <a:pt x="1060392" y="593819"/>
                </a:lnTo>
                <a:lnTo>
                  <a:pt x="0" y="59381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6442367" y="7498399"/>
            <a:ext cx="1053368" cy="589886"/>
          </a:xfrm>
          <a:custGeom>
            <a:avLst/>
            <a:gdLst/>
            <a:ahLst/>
            <a:cxnLst/>
            <a:rect l="l" t="t" r="r" b="b"/>
            <a:pathLst>
              <a:path w="1053368" h="589886">
                <a:moveTo>
                  <a:pt x="0" y="0"/>
                </a:moveTo>
                <a:lnTo>
                  <a:pt x="1053367" y="0"/>
                </a:lnTo>
                <a:lnTo>
                  <a:pt x="1053367" y="589886"/>
                </a:lnTo>
                <a:lnTo>
                  <a:pt x="0" y="5898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7" name="Group 7"/>
          <p:cNvGrpSpPr/>
          <p:nvPr/>
        </p:nvGrpSpPr>
        <p:grpSpPr>
          <a:xfrm rot="0">
            <a:off x="446777" y="1810532"/>
            <a:ext cx="1499870" cy="1603376"/>
            <a:chOff x="0" y="-66730"/>
            <a:chExt cx="395027" cy="422288"/>
          </a:xfrm>
        </p:grpSpPr>
        <p:sp>
          <p:nvSpPr>
            <p:cNvPr id="8" name="Freeform 8"/>
            <p:cNvSpPr/>
            <p:nvPr/>
          </p:nvSpPr>
          <p:spPr>
            <a:xfrm>
              <a:off x="0" y="0"/>
              <a:ext cx="373641" cy="335255"/>
            </a:xfrm>
            <a:custGeom>
              <a:avLst/>
              <a:gdLst/>
              <a:ahLst/>
              <a:cxnLst/>
              <a:rect l="l" t="t" r="r" b="b"/>
              <a:pathLst>
                <a:path w="373641" h="335255">
                  <a:moveTo>
                    <a:pt x="0" y="0"/>
                  </a:moveTo>
                  <a:lnTo>
                    <a:pt x="373641" y="0"/>
                  </a:lnTo>
                  <a:lnTo>
                    <a:pt x="373641" y="335255"/>
                  </a:lnTo>
                  <a:lnTo>
                    <a:pt x="0" y="335255"/>
                  </a:lnTo>
                  <a:close/>
                </a:path>
              </a:pathLst>
            </a:custGeom>
            <a:solidFill>
              <a:srgbClr val="006E53"/>
            </a:solidFill>
          </p:spPr>
        </p:sp>
        <p:sp>
          <p:nvSpPr>
            <p:cNvPr id="9" name="TextBox 9"/>
            <p:cNvSpPr txBox="1"/>
            <p:nvPr/>
          </p:nvSpPr>
          <p:spPr>
            <a:xfrm>
              <a:off x="0" y="-66730"/>
              <a:ext cx="395027" cy="422288"/>
            </a:xfrm>
            <a:prstGeom prst="rect">
              <a:avLst/>
            </a:prstGeom>
          </p:spPr>
          <p:txBody>
            <a:bodyPr lIns="50800" tIns="50800" rIns="50800" bIns="50800" rtlCol="0" anchor="ctr"/>
            <a:lstStyle/>
            <a:p>
              <a:pPr algn="ctr">
                <a:lnSpc>
                  <a:spcPts val="3360"/>
                </a:lnSpc>
              </a:pPr>
              <a:r>
                <a:rPr lang="en-US" sz="2400">
                  <a:solidFill>
                    <a:srgbClr val="FFFFFF"/>
                  </a:solidFill>
                  <a:latin typeface="Josefin Sans" panose="00000500000000000000"/>
                </a:rPr>
                <a:t>Phân tích yêu cầu</a:t>
              </a:r>
              <a:endParaRPr lang="en-US" sz="2400">
                <a:solidFill>
                  <a:srgbClr val="FFFFFF"/>
                </a:solidFill>
                <a:latin typeface="Josefin Sans" panose="00000500000000000000"/>
              </a:endParaRPr>
            </a:p>
          </p:txBody>
        </p:sp>
      </p:grpSp>
      <p:grpSp>
        <p:nvGrpSpPr>
          <p:cNvPr id="10" name="Group 10"/>
          <p:cNvGrpSpPr/>
          <p:nvPr/>
        </p:nvGrpSpPr>
        <p:grpSpPr>
          <a:xfrm rot="0">
            <a:off x="5834503" y="5723848"/>
            <a:ext cx="1518920" cy="1593849"/>
            <a:chOff x="0" y="-66730"/>
            <a:chExt cx="400045" cy="419779"/>
          </a:xfrm>
        </p:grpSpPr>
        <p:sp>
          <p:nvSpPr>
            <p:cNvPr id="11" name="Freeform 11"/>
            <p:cNvSpPr/>
            <p:nvPr/>
          </p:nvSpPr>
          <p:spPr>
            <a:xfrm>
              <a:off x="0" y="0"/>
              <a:ext cx="377663" cy="336612"/>
            </a:xfrm>
            <a:custGeom>
              <a:avLst/>
              <a:gdLst/>
              <a:ahLst/>
              <a:cxnLst/>
              <a:rect l="l" t="t" r="r" b="b"/>
              <a:pathLst>
                <a:path w="377663" h="336612">
                  <a:moveTo>
                    <a:pt x="0" y="0"/>
                  </a:moveTo>
                  <a:lnTo>
                    <a:pt x="377663" y="0"/>
                  </a:lnTo>
                  <a:lnTo>
                    <a:pt x="377663" y="336612"/>
                  </a:lnTo>
                  <a:lnTo>
                    <a:pt x="0" y="336612"/>
                  </a:lnTo>
                  <a:close/>
                </a:path>
              </a:pathLst>
            </a:custGeom>
            <a:solidFill>
              <a:srgbClr val="006E53"/>
            </a:solidFill>
          </p:spPr>
        </p:sp>
        <p:sp>
          <p:nvSpPr>
            <p:cNvPr id="12" name="TextBox 12"/>
            <p:cNvSpPr txBox="1"/>
            <p:nvPr/>
          </p:nvSpPr>
          <p:spPr>
            <a:xfrm>
              <a:off x="0" y="-66730"/>
              <a:ext cx="400045" cy="419779"/>
            </a:xfrm>
            <a:prstGeom prst="rect">
              <a:avLst/>
            </a:prstGeom>
          </p:spPr>
          <p:txBody>
            <a:bodyPr lIns="50800" tIns="50800" rIns="50800" bIns="50800" rtlCol="0" anchor="ctr"/>
            <a:lstStyle/>
            <a:p>
              <a:pPr algn="ctr">
                <a:lnSpc>
                  <a:spcPts val="3360"/>
                </a:lnSpc>
              </a:pPr>
              <a:r>
                <a:rPr lang="en-US" sz="2400">
                  <a:solidFill>
                    <a:srgbClr val="FFFFFF"/>
                  </a:solidFill>
                  <a:latin typeface="Josefin Sans" panose="00000500000000000000"/>
                </a:rPr>
                <a:t>Kiểm thử</a:t>
              </a:r>
              <a:endParaRPr lang="en-US" sz="2400">
                <a:solidFill>
                  <a:srgbClr val="FFFFFF"/>
                </a:solidFill>
                <a:latin typeface="Josefin Sans" panose="00000500000000000000"/>
              </a:endParaRPr>
            </a:p>
          </p:txBody>
        </p:sp>
      </p:grpSp>
      <p:grpSp>
        <p:nvGrpSpPr>
          <p:cNvPr id="13" name="Group 13"/>
          <p:cNvGrpSpPr/>
          <p:nvPr/>
        </p:nvGrpSpPr>
        <p:grpSpPr>
          <a:xfrm rot="0">
            <a:off x="2185170" y="3083453"/>
            <a:ext cx="1390168" cy="1571828"/>
            <a:chOff x="0" y="-66730"/>
            <a:chExt cx="366135" cy="413979"/>
          </a:xfrm>
        </p:grpSpPr>
        <p:sp>
          <p:nvSpPr>
            <p:cNvPr id="14" name="Freeform 14"/>
            <p:cNvSpPr/>
            <p:nvPr/>
          </p:nvSpPr>
          <p:spPr>
            <a:xfrm>
              <a:off x="0" y="0"/>
              <a:ext cx="366135" cy="347249"/>
            </a:xfrm>
            <a:custGeom>
              <a:avLst/>
              <a:gdLst/>
              <a:ahLst/>
              <a:cxnLst/>
              <a:rect l="l" t="t" r="r" b="b"/>
              <a:pathLst>
                <a:path w="366135" h="347249">
                  <a:moveTo>
                    <a:pt x="0" y="0"/>
                  </a:moveTo>
                  <a:lnTo>
                    <a:pt x="366135" y="0"/>
                  </a:lnTo>
                  <a:lnTo>
                    <a:pt x="366135" y="347249"/>
                  </a:lnTo>
                  <a:lnTo>
                    <a:pt x="0" y="347249"/>
                  </a:lnTo>
                  <a:close/>
                </a:path>
              </a:pathLst>
            </a:custGeom>
            <a:solidFill>
              <a:srgbClr val="006E53"/>
            </a:solidFill>
          </p:spPr>
        </p:sp>
        <p:sp>
          <p:nvSpPr>
            <p:cNvPr id="15" name="TextBox 15"/>
            <p:cNvSpPr txBox="1"/>
            <p:nvPr/>
          </p:nvSpPr>
          <p:spPr>
            <a:xfrm>
              <a:off x="0" y="-66730"/>
              <a:ext cx="364590" cy="413758"/>
            </a:xfrm>
            <a:prstGeom prst="rect">
              <a:avLst/>
            </a:prstGeom>
          </p:spPr>
          <p:txBody>
            <a:bodyPr lIns="50800" tIns="50800" rIns="50800" bIns="50800" rtlCol="0" anchor="ctr"/>
            <a:lstStyle/>
            <a:p>
              <a:pPr algn="ctr">
                <a:lnSpc>
                  <a:spcPts val="3360"/>
                </a:lnSpc>
              </a:pPr>
              <a:r>
                <a:rPr lang="en-US" sz="2400">
                  <a:solidFill>
                    <a:srgbClr val="FFFFFF"/>
                  </a:solidFill>
                  <a:latin typeface="Josefin Sans" panose="00000500000000000000"/>
                </a:rPr>
                <a:t>Thiết kế</a:t>
              </a:r>
              <a:endParaRPr lang="en-US" sz="2400">
                <a:solidFill>
                  <a:srgbClr val="FFFFFF"/>
                </a:solidFill>
                <a:latin typeface="Josefin Sans" panose="00000500000000000000"/>
              </a:endParaRPr>
            </a:p>
          </p:txBody>
        </p:sp>
      </p:grpSp>
      <p:grpSp>
        <p:nvGrpSpPr>
          <p:cNvPr id="16" name="Group 16"/>
          <p:cNvGrpSpPr/>
          <p:nvPr/>
        </p:nvGrpSpPr>
        <p:grpSpPr>
          <a:xfrm rot="0">
            <a:off x="7677150" y="7064268"/>
            <a:ext cx="1528447" cy="1766569"/>
            <a:chOff x="0" y="-66730"/>
            <a:chExt cx="402554" cy="465269"/>
          </a:xfrm>
        </p:grpSpPr>
        <p:sp>
          <p:nvSpPr>
            <p:cNvPr id="17" name="Freeform 17"/>
            <p:cNvSpPr/>
            <p:nvPr/>
          </p:nvSpPr>
          <p:spPr>
            <a:xfrm>
              <a:off x="0" y="0"/>
              <a:ext cx="386331" cy="341522"/>
            </a:xfrm>
            <a:custGeom>
              <a:avLst/>
              <a:gdLst/>
              <a:ahLst/>
              <a:cxnLst/>
              <a:rect l="l" t="t" r="r" b="b"/>
              <a:pathLst>
                <a:path w="386331" h="341522">
                  <a:moveTo>
                    <a:pt x="0" y="0"/>
                  </a:moveTo>
                  <a:lnTo>
                    <a:pt x="386331" y="0"/>
                  </a:lnTo>
                  <a:lnTo>
                    <a:pt x="386331" y="341522"/>
                  </a:lnTo>
                  <a:lnTo>
                    <a:pt x="0" y="341522"/>
                  </a:lnTo>
                  <a:close/>
                </a:path>
              </a:pathLst>
            </a:custGeom>
            <a:solidFill>
              <a:srgbClr val="006E53"/>
            </a:solidFill>
          </p:spPr>
        </p:sp>
        <p:sp>
          <p:nvSpPr>
            <p:cNvPr id="18" name="TextBox 18"/>
            <p:cNvSpPr txBox="1"/>
            <p:nvPr/>
          </p:nvSpPr>
          <p:spPr>
            <a:xfrm>
              <a:off x="0" y="-66730"/>
              <a:ext cx="402554" cy="465269"/>
            </a:xfrm>
            <a:prstGeom prst="rect">
              <a:avLst/>
            </a:prstGeom>
          </p:spPr>
          <p:txBody>
            <a:bodyPr lIns="50800" tIns="50800" rIns="50800" bIns="50800" rtlCol="0" anchor="ctr"/>
            <a:lstStyle/>
            <a:p>
              <a:pPr algn="ctr">
                <a:lnSpc>
                  <a:spcPts val="3360"/>
                </a:lnSpc>
              </a:pPr>
              <a:r>
                <a:rPr lang="en-US" sz="2400">
                  <a:solidFill>
                    <a:srgbClr val="FFFFFF"/>
                  </a:solidFill>
                  <a:latin typeface="Josefin Sans" panose="00000500000000000000"/>
                </a:rPr>
                <a:t>Triển khai</a:t>
              </a:r>
              <a:endParaRPr lang="en-US" sz="2400">
                <a:solidFill>
                  <a:srgbClr val="FFFFFF"/>
                </a:solidFill>
                <a:latin typeface="Josefin Sans" panose="00000500000000000000"/>
              </a:endParaRPr>
            </a:p>
          </p:txBody>
        </p:sp>
      </p:grpSp>
      <p:grpSp>
        <p:nvGrpSpPr>
          <p:cNvPr id="19" name="Group 19"/>
          <p:cNvGrpSpPr/>
          <p:nvPr/>
        </p:nvGrpSpPr>
        <p:grpSpPr>
          <a:xfrm rot="0">
            <a:off x="4092882" y="4401916"/>
            <a:ext cx="1428749" cy="1764667"/>
            <a:chOff x="0" y="-66730"/>
            <a:chExt cx="376296" cy="464768"/>
          </a:xfrm>
        </p:grpSpPr>
        <p:sp>
          <p:nvSpPr>
            <p:cNvPr id="20" name="Freeform 20"/>
            <p:cNvSpPr/>
            <p:nvPr/>
          </p:nvSpPr>
          <p:spPr>
            <a:xfrm>
              <a:off x="0" y="0"/>
              <a:ext cx="364282" cy="348163"/>
            </a:xfrm>
            <a:custGeom>
              <a:avLst/>
              <a:gdLst/>
              <a:ahLst/>
              <a:cxnLst/>
              <a:rect l="l" t="t" r="r" b="b"/>
              <a:pathLst>
                <a:path w="364282" h="348163">
                  <a:moveTo>
                    <a:pt x="0" y="0"/>
                  </a:moveTo>
                  <a:lnTo>
                    <a:pt x="364282" y="0"/>
                  </a:lnTo>
                  <a:lnTo>
                    <a:pt x="364282" y="348163"/>
                  </a:lnTo>
                  <a:lnTo>
                    <a:pt x="0" y="348163"/>
                  </a:lnTo>
                  <a:close/>
                </a:path>
              </a:pathLst>
            </a:custGeom>
            <a:solidFill>
              <a:srgbClr val="006E53"/>
            </a:solidFill>
          </p:spPr>
        </p:sp>
        <p:sp>
          <p:nvSpPr>
            <p:cNvPr id="21" name="TextBox 21"/>
            <p:cNvSpPr txBox="1"/>
            <p:nvPr/>
          </p:nvSpPr>
          <p:spPr>
            <a:xfrm>
              <a:off x="0" y="-66730"/>
              <a:ext cx="376296" cy="464768"/>
            </a:xfrm>
            <a:prstGeom prst="rect">
              <a:avLst/>
            </a:prstGeom>
          </p:spPr>
          <p:txBody>
            <a:bodyPr lIns="50800" tIns="50800" rIns="50800" bIns="50800" rtlCol="0" anchor="ctr"/>
            <a:lstStyle/>
            <a:p>
              <a:pPr algn="ctr">
                <a:lnSpc>
                  <a:spcPts val="3360"/>
                </a:lnSpc>
              </a:pPr>
              <a:r>
                <a:rPr lang="en-US" sz="2400">
                  <a:solidFill>
                    <a:srgbClr val="FFFFFF"/>
                  </a:solidFill>
                  <a:latin typeface="Josefin Sans" panose="00000500000000000000"/>
                </a:rPr>
                <a:t>Lập trình</a:t>
              </a:r>
              <a:endParaRPr lang="en-US" sz="2400">
                <a:solidFill>
                  <a:srgbClr val="FFFFFF"/>
                </a:solidFill>
                <a:latin typeface="Josefin Sans" panose="00000500000000000000"/>
              </a:endParaRPr>
            </a:p>
          </p:txBody>
        </p:sp>
      </p:grpSp>
      <p:grpSp>
        <p:nvGrpSpPr>
          <p:cNvPr id="22" name="Group 22"/>
          <p:cNvGrpSpPr/>
          <p:nvPr/>
        </p:nvGrpSpPr>
        <p:grpSpPr>
          <a:xfrm rot="0">
            <a:off x="9911080" y="8800465"/>
            <a:ext cx="1405255" cy="1284605"/>
            <a:chOff x="34414" y="452923"/>
            <a:chExt cx="449744" cy="493238"/>
          </a:xfrm>
        </p:grpSpPr>
        <p:sp>
          <p:nvSpPr>
            <p:cNvPr id="23" name="Freeform 23"/>
            <p:cNvSpPr/>
            <p:nvPr/>
          </p:nvSpPr>
          <p:spPr>
            <a:xfrm>
              <a:off x="55402" y="452923"/>
              <a:ext cx="428756" cy="483235"/>
            </a:xfrm>
            <a:custGeom>
              <a:avLst/>
              <a:gdLst/>
              <a:ahLst/>
              <a:cxnLst/>
              <a:rect l="l" t="t" r="r" b="b"/>
              <a:pathLst>
                <a:path w="359499" h="331381">
                  <a:moveTo>
                    <a:pt x="0" y="0"/>
                  </a:moveTo>
                  <a:lnTo>
                    <a:pt x="359499" y="0"/>
                  </a:lnTo>
                  <a:lnTo>
                    <a:pt x="359499" y="331381"/>
                  </a:lnTo>
                  <a:lnTo>
                    <a:pt x="0" y="331381"/>
                  </a:lnTo>
                  <a:close/>
                </a:path>
              </a:pathLst>
            </a:custGeom>
            <a:solidFill>
              <a:srgbClr val="006E53"/>
            </a:solidFill>
          </p:spPr>
        </p:sp>
        <p:sp>
          <p:nvSpPr>
            <p:cNvPr id="24" name="TextBox 24"/>
            <p:cNvSpPr txBox="1"/>
            <p:nvPr/>
          </p:nvSpPr>
          <p:spPr>
            <a:xfrm>
              <a:off x="34414" y="496566"/>
              <a:ext cx="394669" cy="449595"/>
            </a:xfrm>
            <a:prstGeom prst="rect">
              <a:avLst/>
            </a:prstGeom>
          </p:spPr>
          <p:txBody>
            <a:bodyPr lIns="50800" tIns="50800" rIns="50800" bIns="50800" rtlCol="0" anchor="ctr"/>
            <a:lstStyle/>
            <a:p>
              <a:pPr algn="ctr">
                <a:lnSpc>
                  <a:spcPts val="3360"/>
                </a:lnSpc>
              </a:pPr>
              <a:r>
                <a:rPr lang="en-US" sz="2400">
                  <a:solidFill>
                    <a:srgbClr val="FFFFFF"/>
                  </a:solidFill>
                  <a:latin typeface="Josefin Sans" panose="00000500000000000000"/>
                </a:rPr>
                <a:t>Bảo trì hỗ trợ</a:t>
              </a:r>
              <a:endParaRPr lang="en-US" sz="2400">
                <a:solidFill>
                  <a:srgbClr val="FFFFFF"/>
                </a:solidFill>
                <a:latin typeface="Josefin Sans" panose="00000500000000000000"/>
              </a:endParaRPr>
            </a:p>
          </p:txBody>
        </p:sp>
      </p:grpSp>
      <p:sp>
        <p:nvSpPr>
          <p:cNvPr id="25" name="TextBox 25"/>
          <p:cNvSpPr txBox="1"/>
          <p:nvPr/>
        </p:nvSpPr>
        <p:spPr>
          <a:xfrm>
            <a:off x="2328423" y="540686"/>
            <a:ext cx="13911709" cy="1226820"/>
          </a:xfrm>
          <a:prstGeom prst="rect">
            <a:avLst/>
          </a:prstGeom>
        </p:spPr>
        <p:txBody>
          <a:bodyPr lIns="0" tIns="0" rIns="0" bIns="0" rtlCol="0" anchor="t">
            <a:spAutoFit/>
          </a:bodyPr>
          <a:lstStyle/>
          <a:p>
            <a:pPr algn="ctr">
              <a:lnSpc>
                <a:spcPts val="10080"/>
              </a:lnSpc>
            </a:pPr>
            <a:r>
              <a:rPr lang="en-US" sz="7200">
                <a:solidFill>
                  <a:srgbClr val="F7B4A7"/>
                </a:solidFill>
                <a:latin typeface="Josefin Sans Bold" panose="00000800000000000000"/>
              </a:rPr>
              <a:t>Các pha của quy trình waterfall</a:t>
            </a:r>
            <a:endParaRPr lang="en-US" sz="7200">
              <a:solidFill>
                <a:srgbClr val="F7B4A7"/>
              </a:solidFill>
              <a:latin typeface="Josefin Sans Bold" panose="00000800000000000000"/>
            </a:endParaRPr>
          </a:p>
        </p:txBody>
      </p:sp>
      <p:sp>
        <p:nvSpPr>
          <p:cNvPr id="26" name="TextBox 26"/>
          <p:cNvSpPr txBox="1"/>
          <p:nvPr/>
        </p:nvSpPr>
        <p:spPr>
          <a:xfrm>
            <a:off x="9523310" y="4340252"/>
            <a:ext cx="8546479" cy="2699131"/>
          </a:xfrm>
          <a:prstGeom prst="rect">
            <a:avLst/>
          </a:prstGeom>
        </p:spPr>
        <p:txBody>
          <a:bodyPr lIns="0" tIns="0" rIns="0" bIns="0" rtlCol="0" anchor="t">
            <a:spAutoFit/>
          </a:bodyPr>
          <a:lstStyle/>
          <a:p>
            <a:pPr marL="604520" lvl="1" indent="-302260">
              <a:lnSpc>
                <a:spcPts val="5430"/>
              </a:lnSpc>
              <a:buFont typeface="Arial" panose="020B0604020202020204"/>
              <a:buChar char="•"/>
            </a:pPr>
            <a:r>
              <a:rPr lang="en-US" sz="2800">
                <a:solidFill>
                  <a:srgbClr val="EFEFEF"/>
                </a:solidFill>
                <a:latin typeface="Josefin Sans" panose="00000500000000000000"/>
              </a:rPr>
              <a:t>Một giai đoạn có thể được bắt đầu sau khi giai đoạn trước hoàn thành. </a:t>
            </a:r>
            <a:endParaRPr lang="en-US" sz="2800">
              <a:solidFill>
                <a:srgbClr val="EFEFEF"/>
              </a:solidFill>
              <a:latin typeface="Josefin Sans" panose="00000500000000000000"/>
            </a:endParaRPr>
          </a:p>
          <a:p>
            <a:pPr>
              <a:lnSpc>
                <a:spcPts val="5430"/>
              </a:lnSpc>
            </a:pPr>
            <a:r>
              <a:rPr lang="en-US" sz="2800">
                <a:solidFill>
                  <a:srgbClr val="EFEFEF"/>
                </a:solidFill>
                <a:latin typeface="Josefin Sans" panose="00000500000000000000"/>
              </a:rPr>
              <a:t>   =&gt; Quá trình phát triển có thể được coi là một   </a:t>
            </a:r>
            <a:endParaRPr lang="en-US" sz="2800">
              <a:solidFill>
                <a:srgbClr val="EFEFEF"/>
              </a:solidFill>
              <a:latin typeface="Josefin Sans" panose="00000500000000000000"/>
            </a:endParaRPr>
          </a:p>
          <a:p>
            <a:pPr>
              <a:lnSpc>
                <a:spcPts val="5430"/>
              </a:lnSpc>
            </a:pPr>
            <a:r>
              <a:rPr lang="en-US" sz="2800">
                <a:solidFill>
                  <a:srgbClr val="EFEFEF"/>
                </a:solidFill>
                <a:latin typeface="Josefin Sans" panose="00000500000000000000"/>
              </a:rPr>
              <a:t>      dòng chảy tuần tự trong thác nước. </a:t>
            </a:r>
            <a:endParaRPr lang="en-US" sz="2800">
              <a:solidFill>
                <a:srgbClr val="EFEFEF"/>
              </a:solidFill>
              <a:latin typeface="Josefin Sans"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6799</Words>
  <Application>WPS Presentation</Application>
  <PresentationFormat>On-screen Show (4:3)</PresentationFormat>
  <Paragraphs>251</Paragraphs>
  <Slides>24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Arial</vt:lpstr>
      <vt:lpstr>SimSun</vt:lpstr>
      <vt:lpstr>Wingdings</vt:lpstr>
      <vt:lpstr>Josefin Sans Bold</vt:lpstr>
      <vt:lpstr>Josefin Sans</vt:lpstr>
      <vt:lpstr>Arial</vt:lpstr>
      <vt:lpstr>Noto Serif Display</vt:lpstr>
      <vt:lpstr>Josefin Sans Italics</vt:lpstr>
      <vt:lpstr>Microsoft YaHei</vt:lpstr>
      <vt:lpstr>Arial Unicode MS</vt:lpstr>
      <vt:lpstr>Calibri</vt:lpstr>
      <vt:lpstr>Fira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Quy trình phát triển phần mềm</dc:title>
  <dc:creator/>
  <cp:lastModifiedBy>LENOVO</cp:lastModifiedBy>
  <cp:revision>2</cp:revision>
  <dcterms:created xsi:type="dcterms:W3CDTF">2006-08-16T00:00:00Z</dcterms:created>
  <dcterms:modified xsi:type="dcterms:W3CDTF">2023-10-09T11:27:38Z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2AFBAE598E6F4B6C802632AE3C4BA0D7_12</vt:lpwstr>
  </property>
  <property fmtid="{D5CDD505-2E9C-101B-9397-08002B2CF9AE}" pid="3" name="KSOProductBuildVer">
    <vt:lpwstr>1033-12.2.0.13215</vt:lpwstr>
  </property>
</Properties>
</file>